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0" r:id="rId4"/>
  </p:sldMasterIdLst>
  <p:notesMasterIdLst>
    <p:notesMasterId r:id="rId39"/>
  </p:notesMasterIdLst>
  <p:sldIdLst>
    <p:sldId id="256" r:id="rId5"/>
    <p:sldId id="257" r:id="rId6"/>
    <p:sldId id="295" r:id="rId7"/>
    <p:sldId id="296" r:id="rId8"/>
    <p:sldId id="297" r:id="rId9"/>
    <p:sldId id="298" r:id="rId10"/>
    <p:sldId id="299" r:id="rId11"/>
    <p:sldId id="314" r:id="rId12"/>
    <p:sldId id="300" r:id="rId13"/>
    <p:sldId id="301" r:id="rId14"/>
    <p:sldId id="312" r:id="rId15"/>
    <p:sldId id="313" r:id="rId16"/>
    <p:sldId id="302" r:id="rId17"/>
    <p:sldId id="315" r:id="rId18"/>
    <p:sldId id="305" r:id="rId19"/>
    <p:sldId id="316" r:id="rId20"/>
    <p:sldId id="317" r:id="rId21"/>
    <p:sldId id="325" r:id="rId22"/>
    <p:sldId id="318" r:id="rId23"/>
    <p:sldId id="307" r:id="rId24"/>
    <p:sldId id="306" r:id="rId25"/>
    <p:sldId id="311" r:id="rId26"/>
    <p:sldId id="303" r:id="rId27"/>
    <p:sldId id="319" r:id="rId28"/>
    <p:sldId id="320" r:id="rId29"/>
    <p:sldId id="327" r:id="rId30"/>
    <p:sldId id="304" r:id="rId31"/>
    <p:sldId id="321" r:id="rId32"/>
    <p:sldId id="308" r:id="rId33"/>
    <p:sldId id="323" r:id="rId34"/>
    <p:sldId id="324" r:id="rId35"/>
    <p:sldId id="322" r:id="rId36"/>
    <p:sldId id="326" r:id="rId37"/>
    <p:sldId id="294" r:id="rId38"/>
  </p:sldIdLst>
  <p:sldSz cx="9144000" cy="5143500" type="screen16x9"/>
  <p:notesSz cx="6858000" cy="9144000"/>
  <p:embeddedFontLst>
    <p:embeddedFont>
      <p:font typeface="Barlow" panose="00000500000000000000" pitchFamily="2" charset="0"/>
      <p:regular r:id="rId40"/>
      <p:bold r:id="rId41"/>
      <p:italic r:id="rId42"/>
      <p:boldItalic r:id="rId43"/>
    </p:embeddedFont>
    <p:embeddedFont>
      <p:font typeface="Calibri" panose="020F0502020204030204" pitchFamily="34" charset="0"/>
      <p:regular r:id="rId44"/>
      <p:bold r:id="rId45"/>
      <p:italic r:id="rId46"/>
      <p:boldItalic r:id="rId47"/>
    </p:embeddedFont>
    <p:embeddedFont>
      <p:font typeface="Cambria Math" panose="02040503050406030204" pitchFamily="18" charset="0"/>
      <p:regular r:id="rId48"/>
    </p:embeddedFont>
    <p:embeddedFont>
      <p:font typeface="DengXian" panose="02010600030101010101" pitchFamily="2" charset="-122"/>
      <p:regular r:id="rId49"/>
      <p:bold r:id="rId5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B9A8052-D017-4994-9A99-9613D5EE95FE}" v="235" dt="2022-09-05T20:11:26.054"/>
  </p1510:revLst>
</p1510:revInfo>
</file>

<file path=ppt/tableStyles.xml><?xml version="1.0" encoding="utf-8"?>
<a:tblStyleLst xmlns:a="http://schemas.openxmlformats.org/drawingml/2006/main" def="{918E7EF0-30BA-47A9-9E73-536E6FB35545}">
  <a:tblStyle styleId="{918E7EF0-30BA-47A9-9E73-536E6FB3554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FAFD12A-2A65-4255-B111-476A2ECDBF96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1" d="100"/>
          <a:sy n="91" d="100"/>
        </p:scale>
        <p:origin x="786" y="2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50" Type="http://schemas.openxmlformats.org/officeDocument/2006/relationships/font" Target="fonts/font11.fntdata"/><Relationship Id="rId55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3" Type="http://schemas.openxmlformats.org/officeDocument/2006/relationships/theme" Target="theme/theme1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font" Target="fonts/font5.fntdata"/><Relationship Id="rId52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font" Target="fonts/font4.fntdata"/><Relationship Id="rId48" Type="http://schemas.openxmlformats.org/officeDocument/2006/relationships/font" Target="fonts/font9.fntdata"/><Relationship Id="rId8" Type="http://schemas.openxmlformats.org/officeDocument/2006/relationships/slide" Target="slides/slide4.xml"/><Relationship Id="rId51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font" Target="fonts/font7.fntdata"/><Relationship Id="rId20" Type="http://schemas.openxmlformats.org/officeDocument/2006/relationships/slide" Target="slides/slide16.xml"/><Relationship Id="rId41" Type="http://schemas.openxmlformats.org/officeDocument/2006/relationships/font" Target="fonts/font2.fntdata"/><Relationship Id="rId54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86630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48168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67337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21607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904698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51745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03558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399577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74625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77099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031551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502653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7904625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091199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5298659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241984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387059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543031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446368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11140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7154134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355689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525860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802157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652975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7" name="Google Shape;1477;g6252e72ea7_1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8" name="Google Shape;1478;g6252e72ea7_1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74504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41367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52293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758845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57982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97936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7872900" y="-75"/>
            <a:ext cx="1271100" cy="51435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dist="190500" dir="10800000" algn="bl" rotWithShape="0">
              <a:srgbClr val="000000">
                <a:alpha val="1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2241225" y="1310875"/>
            <a:ext cx="6509100" cy="2521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214313" dist="476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2710225" y="1310850"/>
            <a:ext cx="5476800" cy="252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"/>
          <p:cNvSpPr/>
          <p:nvPr/>
        </p:nvSpPr>
        <p:spPr>
          <a:xfrm>
            <a:off x="1271100" y="-75"/>
            <a:ext cx="7872900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85750" dist="190500" dir="10800000" algn="bl" rotWithShape="0">
              <a:srgbClr val="000000">
                <a:alpha val="1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7"/>
          <p:cNvSpPr/>
          <p:nvPr/>
        </p:nvSpPr>
        <p:spPr>
          <a:xfrm>
            <a:off x="8750300" y="4356125"/>
            <a:ext cx="393600" cy="393600"/>
          </a:xfrm>
          <a:prstGeom prst="rect">
            <a:avLst/>
          </a:prstGeom>
          <a:solidFill>
            <a:srgbClr val="FFB000"/>
          </a:solidFill>
          <a:ln>
            <a:noFill/>
          </a:ln>
          <a:effectLst>
            <a:outerShdw blurRad="214313" dist="476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7"/>
          <p:cNvSpPr/>
          <p:nvPr/>
        </p:nvSpPr>
        <p:spPr>
          <a:xfrm>
            <a:off x="877500" y="393525"/>
            <a:ext cx="7872900" cy="8067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214313" dist="476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title"/>
          </p:nvPr>
        </p:nvSpPr>
        <p:spPr>
          <a:xfrm>
            <a:off x="1182200" y="393475"/>
            <a:ext cx="6739500" cy="806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body" idx="1"/>
          </p:nvPr>
        </p:nvSpPr>
        <p:spPr>
          <a:xfrm>
            <a:off x="1576275" y="1367175"/>
            <a:ext cx="3482400" cy="338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68300">
              <a:spcBef>
                <a:spcPts val="600"/>
              </a:spcBef>
              <a:spcAft>
                <a:spcPts val="0"/>
              </a:spcAft>
              <a:buSzPts val="2200"/>
              <a:buChar char="▪"/>
              <a:defRPr sz="2200"/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SzPts val="2200"/>
              <a:buChar char="▫"/>
              <a:defRPr sz="2200"/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SzPts val="2200"/>
              <a:buChar char="▫"/>
              <a:defRPr sz="2200"/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SzPts val="2200"/>
              <a:buChar char="▫"/>
              <a:defRPr sz="2200"/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body" idx="2"/>
          </p:nvPr>
        </p:nvSpPr>
        <p:spPr>
          <a:xfrm>
            <a:off x="5268071" y="1367175"/>
            <a:ext cx="3482400" cy="338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68300">
              <a:spcBef>
                <a:spcPts val="600"/>
              </a:spcBef>
              <a:spcAft>
                <a:spcPts val="0"/>
              </a:spcAft>
              <a:buSzPts val="2200"/>
              <a:buChar char="▪"/>
              <a:defRPr sz="2200"/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SzPts val="2200"/>
              <a:buChar char="▫"/>
              <a:defRPr sz="2200"/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SzPts val="2200"/>
              <a:buChar char="▫"/>
              <a:defRPr sz="2200"/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SzPts val="2200"/>
              <a:buChar char="▫"/>
              <a:defRPr sz="2200"/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sldNum" idx="12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9" name="Google Shape;49;p7"/>
          <p:cNvSpPr/>
          <p:nvPr/>
        </p:nvSpPr>
        <p:spPr>
          <a:xfrm>
            <a:off x="7943750" y="393425"/>
            <a:ext cx="806700" cy="806700"/>
          </a:xfrm>
          <a:prstGeom prst="rect">
            <a:avLst/>
          </a:prstGeom>
          <a:solidFill>
            <a:srgbClr val="FFFFFF">
              <a:alpha val="52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ull background image">
  <p:cSld name="BLANK_1_1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/>
          <p:nvPr/>
        </p:nvSpPr>
        <p:spPr>
          <a:xfrm>
            <a:off x="7872900" y="-75"/>
            <a:ext cx="1271100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85750" dist="190500" dir="10800000" algn="bl" rotWithShape="0">
              <a:srgbClr val="000000">
                <a:alpha val="1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13"/>
          <p:cNvSpPr/>
          <p:nvPr/>
        </p:nvSpPr>
        <p:spPr>
          <a:xfrm>
            <a:off x="8750300" y="4356125"/>
            <a:ext cx="393600" cy="393600"/>
          </a:xfrm>
          <a:prstGeom prst="rect">
            <a:avLst/>
          </a:prstGeom>
          <a:solidFill>
            <a:srgbClr val="FFB000"/>
          </a:solidFill>
          <a:ln>
            <a:noFill/>
          </a:ln>
          <a:effectLst>
            <a:outerShdw blurRad="214313" dist="476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sldNum" idx="12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blipFill>
          <a:blip r:embed="rId5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182200" y="393475"/>
            <a:ext cx="6739500" cy="80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556331" y="1349141"/>
            <a:ext cx="7085700" cy="29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9370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Barlow"/>
              <a:buChar char="▪"/>
              <a:defRPr sz="2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937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Barlow"/>
              <a:buChar char="▫"/>
              <a:defRPr sz="2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lvl="2" indent="-3937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Barlow"/>
              <a:buChar char="▫"/>
              <a:defRPr sz="2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lvl="3" indent="-3937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Barlow"/>
              <a:buChar char="▫"/>
              <a:defRPr sz="2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lvl="4" indent="-3937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Barlow"/>
              <a:buChar char="○"/>
              <a:defRPr sz="2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lvl="5" indent="-3937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Barlow"/>
              <a:buChar char="■"/>
              <a:defRPr sz="2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lvl="6" indent="-3937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Barlow"/>
              <a:buChar char="●"/>
              <a:defRPr sz="2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lvl="7" indent="-3937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Barlow"/>
              <a:buChar char="○"/>
              <a:defRPr sz="2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lvl="8" indent="-3937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Barlow"/>
              <a:buChar char="■"/>
              <a:defRPr sz="2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 sz="12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algn="ctr">
              <a:buNone/>
              <a:defRPr sz="12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lvl="2" algn="ctr">
              <a:buNone/>
              <a:defRPr sz="12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lvl="3" algn="ctr">
              <a:buNone/>
              <a:defRPr sz="12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lvl="4" algn="ctr">
              <a:buNone/>
              <a:defRPr sz="12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lvl="5" algn="ctr">
              <a:buNone/>
              <a:defRPr sz="12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lvl="6" algn="ctr">
              <a:buNone/>
              <a:defRPr sz="12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lvl="7" algn="ctr">
              <a:buNone/>
              <a:defRPr sz="12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lvl="8" algn="ctr">
              <a:buNone/>
              <a:defRPr sz="12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3" r:id="rId2"/>
    <p:sldLayoutId id="2147483659" r:id="rId3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jpeg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e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 txBox="1">
            <a:spLocks noGrp="1"/>
          </p:cNvSpPr>
          <p:nvPr>
            <p:ph type="ctrTitle"/>
          </p:nvPr>
        </p:nvSpPr>
        <p:spPr>
          <a:xfrm>
            <a:off x="2710225" y="1310850"/>
            <a:ext cx="5476800" cy="252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tx1">
                    <a:lumMod val="50000"/>
                  </a:schemeClr>
                </a:solidFill>
              </a:rPr>
              <a:t>Design a fire detection and Protection system for a single storied 850 sq ft restaurent.</a:t>
            </a:r>
            <a:br>
              <a:rPr lang="en" sz="2000" dirty="0">
                <a:solidFill>
                  <a:schemeClr val="tx1">
                    <a:lumMod val="50000"/>
                  </a:schemeClr>
                </a:solidFill>
              </a:rPr>
            </a:br>
            <a:br>
              <a:rPr lang="en" sz="2000" dirty="0">
                <a:solidFill>
                  <a:schemeClr val="tx1">
                    <a:lumMod val="50000"/>
                  </a:schemeClr>
                </a:solidFill>
              </a:rPr>
            </a:br>
            <a:r>
              <a:rPr lang="en" sz="1600" dirty="0">
                <a:solidFill>
                  <a:schemeClr val="tx1">
                    <a:lumMod val="50000"/>
                  </a:schemeClr>
                </a:solidFill>
              </a:rPr>
              <a:t>EEE-300: Electrical Service Design</a:t>
            </a:r>
            <a:br>
              <a:rPr lang="en" sz="1600" dirty="0">
                <a:solidFill>
                  <a:schemeClr val="tx1">
                    <a:lumMod val="50000"/>
                  </a:schemeClr>
                </a:solidFill>
              </a:rPr>
            </a:br>
            <a:r>
              <a:rPr lang="en" sz="1600" dirty="0">
                <a:solidFill>
                  <a:schemeClr val="tx1">
                    <a:lumMod val="50000"/>
                  </a:schemeClr>
                </a:solidFill>
              </a:rPr>
              <a:t>Section-01</a:t>
            </a:r>
            <a:endParaRPr sz="2000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CFADCE31-C718-8DF2-5D5D-376E7564D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Various types of detection devices</a:t>
            </a:r>
          </a:p>
        </p:txBody>
      </p:sp>
      <p:sp>
        <p:nvSpPr>
          <p:cNvPr id="10" name="Google Shape;111;p16">
            <a:extLst>
              <a:ext uri="{FF2B5EF4-FFF2-40B4-BE49-F238E27FC236}">
                <a16:creationId xmlns:a16="http://schemas.microsoft.com/office/drawing/2014/main" id="{2198FFB9-4B97-0A53-1F7D-895E4A9F845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tx1">
                    <a:lumMod val="50000"/>
                  </a:schemeClr>
                </a:solidFill>
              </a:rPr>
              <a:t>10</a:t>
            </a:fld>
            <a:endParaRPr dirty="0">
              <a:solidFill>
                <a:schemeClr val="tx1">
                  <a:lumMod val="50000"/>
                </a:schemeClr>
              </a:solidFill>
            </a:endParaRPr>
          </a:p>
        </p:txBody>
      </p:sp>
      <p:pic>
        <p:nvPicPr>
          <p:cNvPr id="2050" name="Picture 2" descr="Bosch FAP-425-OT-R Multi-sensor detector, optical/thermal">
            <a:extLst>
              <a:ext uri="{FF2B5EF4-FFF2-40B4-BE49-F238E27FC236}">
                <a16:creationId xmlns:a16="http://schemas.microsoft.com/office/drawing/2014/main" id="{86241213-7DD8-6FFD-3E6E-434CB1BA12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7202" y="2025212"/>
            <a:ext cx="1604798" cy="1604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36D7B56E-CD5A-97A4-0D2E-DA64E69547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4415" y="2025212"/>
            <a:ext cx="1316279" cy="1678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8D66E01-1470-9704-3289-F021D2419D0F}"/>
              </a:ext>
            </a:extLst>
          </p:cNvPr>
          <p:cNvSpPr txBox="1"/>
          <p:nvPr/>
        </p:nvSpPr>
        <p:spPr>
          <a:xfrm>
            <a:off x="2967202" y="3441974"/>
            <a:ext cx="16047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Multi sensor detector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61BDD8-9656-65D3-AA67-55B4ADF1CA67}"/>
              </a:ext>
            </a:extLst>
          </p:cNvPr>
          <p:cNvSpPr txBox="1"/>
          <p:nvPr/>
        </p:nvSpPr>
        <p:spPr>
          <a:xfrm>
            <a:off x="5849042" y="3811305"/>
            <a:ext cx="14911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Manual call</a:t>
            </a:r>
          </a:p>
        </p:txBody>
      </p:sp>
    </p:spTree>
    <p:extLst>
      <p:ext uri="{BB962C8B-B14F-4D97-AF65-F5344CB8AC3E}">
        <p14:creationId xmlns:p14="http://schemas.microsoft.com/office/powerpoint/2010/main" val="14946955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CFADCE31-C718-8DF2-5D5D-376E7564D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Chosen smoke detector</a:t>
            </a:r>
          </a:p>
        </p:txBody>
      </p:sp>
      <p:sp>
        <p:nvSpPr>
          <p:cNvPr id="10" name="Google Shape;111;p16">
            <a:extLst>
              <a:ext uri="{FF2B5EF4-FFF2-40B4-BE49-F238E27FC236}">
                <a16:creationId xmlns:a16="http://schemas.microsoft.com/office/drawing/2014/main" id="{2198FFB9-4B97-0A53-1F7D-895E4A9F845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tx1">
                    <a:lumMod val="50000"/>
                  </a:schemeClr>
                </a:solidFill>
              </a:rPr>
              <a:t>11</a:t>
            </a:fld>
            <a:endParaRPr dirty="0">
              <a:solidFill>
                <a:schemeClr val="tx1">
                  <a:lumMod val="50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DA55D93-F032-DF17-BC2A-787F42B733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5263" y="1403669"/>
            <a:ext cx="3032706" cy="297475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BE8A2DC-7A01-B2CF-7A62-C4646C9045BB}"/>
              </a:ext>
            </a:extLst>
          </p:cNvPr>
          <p:cNvSpPr txBox="1"/>
          <p:nvPr/>
        </p:nvSpPr>
        <p:spPr>
          <a:xfrm>
            <a:off x="4967968" y="1855614"/>
            <a:ext cx="400786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>
                <a:solidFill>
                  <a:schemeClr val="accent3">
                    <a:lumMod val="75000"/>
                  </a:schemeClr>
                </a:solidFill>
              </a:rPr>
              <a:t>Device specification</a:t>
            </a:r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:</a:t>
            </a:r>
          </a:p>
          <a:p>
            <a:endParaRPr lang="en-US" b="1" dirty="0">
              <a:solidFill>
                <a:schemeClr val="accent3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Type: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/>
              <a:t>Photoelectric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Price: </a:t>
            </a:r>
            <a:r>
              <a:rPr lang="en-US" b="1" dirty="0"/>
              <a:t>1,140</a:t>
            </a:r>
            <a:r>
              <a:rPr lang="en-US" b="1" dirty="0">
                <a:solidFill>
                  <a:schemeClr val="tx1">
                    <a:lumMod val="50000"/>
                  </a:schemeClr>
                </a:solidFill>
              </a:rPr>
              <a:t> BDT</a:t>
            </a: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Working current: </a:t>
            </a:r>
            <a:r>
              <a:rPr lang="en-US" b="1" dirty="0"/>
              <a:t>&lt;= 100mA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Alarm sound pressure: </a:t>
            </a:r>
            <a:r>
              <a:rPr lang="en-US" b="1" dirty="0"/>
              <a:t>85dB/1m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Detection range: </a:t>
            </a:r>
            <a:r>
              <a:rPr lang="en-US" b="1" dirty="0">
                <a:solidFill>
                  <a:schemeClr val="tx1">
                    <a:lumMod val="50000"/>
                  </a:schemeClr>
                </a:solidFill>
              </a:rPr>
              <a:t>215 sq feet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Installation method: </a:t>
            </a:r>
            <a:r>
              <a:rPr lang="en-US" b="1" dirty="0"/>
              <a:t>Ceiling installation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Working temperature: </a:t>
            </a:r>
            <a:r>
              <a:rPr lang="en-US" b="1" dirty="0"/>
              <a:t>-10</a:t>
            </a:r>
            <a:r>
              <a:rPr lang="en-US" b="1" dirty="0">
                <a:latin typeface="DengXian" panose="02010600030101010101" pitchFamily="2" charset="-122"/>
                <a:ea typeface="DengXian" panose="02010600030101010101" pitchFamily="2" charset="-122"/>
              </a:rPr>
              <a:t>°C to +50°C </a:t>
            </a:r>
            <a:endParaRPr 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5E7715-DE02-EBAC-E81D-F3CA2979C6AE}"/>
              </a:ext>
            </a:extLst>
          </p:cNvPr>
          <p:cNvSpPr txBox="1"/>
          <p:nvPr/>
        </p:nvSpPr>
        <p:spPr>
          <a:xfrm>
            <a:off x="1275176" y="4432044"/>
            <a:ext cx="7062951" cy="6232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>
                <a:solidFill>
                  <a:schemeClr val="tx1">
                    <a:lumMod val="60000"/>
                    <a:lumOff val="40000"/>
                  </a:schemeClr>
                </a:solidFill>
              </a:rPr>
              <a:t>Link: </a:t>
            </a:r>
            <a:r>
              <a:rPr lang="en-US" sz="800" b="1" dirty="0">
                <a:solidFill>
                  <a:schemeClr val="tx1">
                    <a:lumMod val="60000"/>
                    <a:lumOff val="40000"/>
                  </a:schemeClr>
                </a:solidFill>
              </a:rPr>
              <a:t>https://www.aliexpress.com/item/1005004149450576.html?spm=a2g0o.productlist.0.0.1e7f1b1fBGLajt&amp;algo_pvid=7c4a48c3-6743-4e59-bf64-dffeea109311&amp;algo_exp_id=7c4a48c3-6743-4e59-bf64-dffeea109311-1&amp;pdp_ext_f=%7B"sku_id"%3A"12000028199646090"%7D&amp;pdp_npi=2%40dis%21BDT%212281.15%211140.58%21%21%21628.27%21%21%402101d68d16623632965632967e990a%2112000028199646090%21sea&amp;curPageLogUid=sMqtIuvxdvXr</a:t>
            </a:r>
          </a:p>
        </p:txBody>
      </p:sp>
    </p:spTree>
    <p:extLst>
      <p:ext uri="{BB962C8B-B14F-4D97-AF65-F5344CB8AC3E}">
        <p14:creationId xmlns:p14="http://schemas.microsoft.com/office/powerpoint/2010/main" val="2859112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CFADCE31-C718-8DF2-5D5D-376E7564D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Calculation for smoke detector</a:t>
            </a:r>
          </a:p>
        </p:txBody>
      </p:sp>
      <p:sp>
        <p:nvSpPr>
          <p:cNvPr id="10" name="Google Shape;111;p16">
            <a:extLst>
              <a:ext uri="{FF2B5EF4-FFF2-40B4-BE49-F238E27FC236}">
                <a16:creationId xmlns:a16="http://schemas.microsoft.com/office/drawing/2014/main" id="{2198FFB9-4B97-0A53-1F7D-895E4A9F845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tx1">
                    <a:lumMod val="50000"/>
                  </a:schemeClr>
                </a:solidFill>
              </a:rPr>
              <a:t>12</a:t>
            </a:fld>
            <a:endParaRPr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B648483-99BC-89CE-DA6A-D66A5D2809C5}"/>
              </a:ext>
            </a:extLst>
          </p:cNvPr>
          <p:cNvSpPr txBox="1"/>
          <p:nvPr/>
        </p:nvSpPr>
        <p:spPr>
          <a:xfrm>
            <a:off x="6805662" y="2571750"/>
            <a:ext cx="19969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/>
              <a:t>Total area of </a:t>
            </a:r>
            <a:br>
              <a:rPr lang="en-US" sz="1800" b="1" dirty="0"/>
            </a:br>
            <a:r>
              <a:rPr lang="en-US" sz="1800" b="1" dirty="0"/>
              <a:t>zone-1 is </a:t>
            </a:r>
            <a:r>
              <a:rPr lang="en-US" sz="1800" b="1" dirty="0">
                <a:solidFill>
                  <a:srgbClr val="C00000"/>
                </a:solidFill>
              </a:rPr>
              <a:t>520</a:t>
            </a:r>
            <a:br>
              <a:rPr lang="en-US" sz="1800" b="1" dirty="0">
                <a:solidFill>
                  <a:srgbClr val="C00000"/>
                </a:solidFill>
              </a:rPr>
            </a:br>
            <a:endParaRPr lang="en-US" sz="1800" b="1" dirty="0">
              <a:solidFill>
                <a:srgbClr val="C0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98775D-14B0-1429-1CC4-B33F2D8B97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1115" y="1504208"/>
            <a:ext cx="5049892" cy="3150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8981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CFADCE31-C718-8DF2-5D5D-376E7564D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Calculation for smoke detector</a:t>
            </a:r>
          </a:p>
        </p:txBody>
      </p:sp>
      <p:sp>
        <p:nvSpPr>
          <p:cNvPr id="10" name="Google Shape;111;p16">
            <a:extLst>
              <a:ext uri="{FF2B5EF4-FFF2-40B4-BE49-F238E27FC236}">
                <a16:creationId xmlns:a16="http://schemas.microsoft.com/office/drawing/2014/main" id="{2198FFB9-4B97-0A53-1F7D-895E4A9F845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tx1">
                    <a:lumMod val="50000"/>
                  </a:schemeClr>
                </a:solidFill>
              </a:rPr>
              <a:t>13</a:t>
            </a:fld>
            <a:endParaRPr dirty="0">
              <a:solidFill>
                <a:schemeClr val="tx1">
                  <a:lumMod val="50000"/>
                </a:schemeClr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D8B7B4D-4EF9-9252-D46E-46F513F577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6249" y="1409042"/>
            <a:ext cx="1898943" cy="198908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9B87389-3B6F-2AB1-5E58-9F64FCF00C69}"/>
              </a:ext>
            </a:extLst>
          </p:cNvPr>
          <p:cNvSpPr txBox="1"/>
          <p:nvPr/>
        </p:nvSpPr>
        <p:spPr>
          <a:xfrm>
            <a:off x="1892833" y="3398125"/>
            <a:ext cx="23007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0070C0"/>
                </a:solidFill>
              </a:rPr>
              <a:t>Area = 215 sq feet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692716B-66B5-B25C-8DB6-837E9F67AD96}"/>
                  </a:ext>
                </a:extLst>
              </p:cNvPr>
              <p:cNvSpPr txBox="1"/>
              <p:nvPr/>
            </p:nvSpPr>
            <p:spPr>
              <a:xfrm>
                <a:off x="4330262" y="1734207"/>
                <a:ext cx="4172607" cy="23512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/>
                  <a:t>Number of smoke detector required for zone-1,</a:t>
                </a:r>
              </a:p>
              <a:p>
                <a:pPr algn="ctr"/>
                <a:endParaRPr lang="en-US" sz="1600" b="1" dirty="0"/>
              </a:p>
              <a:p>
                <a:r>
                  <a:rPr lang="en-US" sz="1600" b="1" dirty="0"/>
                  <a:t>	</a:t>
                </a:r>
                <a:r>
                  <a:rPr lang="en-US" sz="1600" b="1" dirty="0">
                    <a:solidFill>
                      <a:srgbClr val="C00000"/>
                    </a:solidFill>
                  </a:rPr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6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𝑨𝒓𝒆𝒂</m:t>
                        </m:r>
                        <m:r>
                          <a:rPr lang="en-US" sz="16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𝒐𝒇</m:t>
                        </m:r>
                        <m:r>
                          <a:rPr lang="en-US" sz="16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𝒛𝒐𝒏𝒆</m:t>
                        </m:r>
                        <m:r>
                          <a:rPr lang="en-US" sz="16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sz="16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sz="16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𝑨𝒓𝒆𝒂</m:t>
                        </m:r>
                        <m:r>
                          <a:rPr lang="en-US" sz="16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𝒄𝒐𝒗𝒆𝒓𝒆𝒅</m:t>
                        </m:r>
                        <m:r>
                          <a:rPr lang="en-US" sz="16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𝒃𝒚</m:t>
                        </m:r>
                        <m:r>
                          <a:rPr lang="en-US" sz="16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𝒔𝒎𝒐𝒌𝒆</m:t>
                        </m:r>
                        <m:r>
                          <a:rPr lang="en-US" sz="16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𝒅𝒆𝒕𝒆𝒄𝒕𝒐𝒓</m:t>
                        </m:r>
                      </m:den>
                    </m:f>
                  </m:oMath>
                </a14:m>
                <a:br>
                  <a:rPr lang="en-US" sz="1600" b="1" dirty="0">
                    <a:solidFill>
                      <a:srgbClr val="C00000"/>
                    </a:solidFill>
                  </a:rPr>
                </a:br>
                <a:br>
                  <a:rPr lang="en-US" sz="1600" b="1" dirty="0">
                    <a:solidFill>
                      <a:srgbClr val="C00000"/>
                    </a:solidFill>
                  </a:rPr>
                </a:br>
                <a:r>
                  <a:rPr lang="en-US" sz="1600" b="1" dirty="0">
                    <a:solidFill>
                      <a:srgbClr val="C00000"/>
                    </a:solidFill>
                  </a:rPr>
                  <a:t>	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6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𝟓𝟐𝟎</m:t>
                        </m:r>
                        <m:r>
                          <a:rPr lang="en-US" sz="16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𝒔𝒒</m:t>
                        </m:r>
                        <m:r>
                          <a:rPr lang="en-US" sz="16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𝒇𝒆𝒆𝒕</m:t>
                        </m:r>
                      </m:num>
                      <m:den>
                        <m:r>
                          <a:rPr lang="en-US" sz="16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𝟐𝟏𝟓</m:t>
                        </m:r>
                        <m:r>
                          <a:rPr lang="en-US" sz="16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𝒔𝒒</m:t>
                        </m:r>
                        <m:r>
                          <a:rPr lang="en-US" sz="16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𝒇𝒆𝒆𝒕</m:t>
                        </m:r>
                      </m:den>
                    </m:f>
                  </m:oMath>
                </a14:m>
                <a:br>
                  <a:rPr lang="en-US" sz="1600" b="1" dirty="0">
                    <a:solidFill>
                      <a:srgbClr val="C00000"/>
                    </a:solidFill>
                  </a:rPr>
                </a:br>
                <a:r>
                  <a:rPr lang="en-US" sz="1600" b="1" dirty="0">
                    <a:solidFill>
                      <a:srgbClr val="C00000"/>
                    </a:solidFill>
                  </a:rPr>
                  <a:t>	= 2.42 </a:t>
                </a:r>
                <a:r>
                  <a:rPr lang="en-US" sz="1600" b="1" dirty="0">
                    <a:solidFill>
                      <a:srgbClr val="C00000"/>
                    </a:solidFill>
                    <a:latin typeface="DengXian" panose="02010600030101010101" pitchFamily="2" charset="-122"/>
                    <a:ea typeface="DengXian" panose="02010600030101010101" pitchFamily="2" charset="-122"/>
                  </a:rPr>
                  <a:t>≈ </a:t>
                </a:r>
                <a:r>
                  <a:rPr lang="en-US" sz="1600" b="1" dirty="0">
                    <a:solidFill>
                      <a:srgbClr val="C00000"/>
                    </a:solidFill>
                    <a:latin typeface="+mj-lt"/>
                    <a:ea typeface="DengXian" panose="02010600030101010101" pitchFamily="2" charset="-122"/>
                  </a:rPr>
                  <a:t>3</a:t>
                </a:r>
                <a:br>
                  <a:rPr lang="en-US" sz="1600" b="1" dirty="0">
                    <a:solidFill>
                      <a:srgbClr val="C00000"/>
                    </a:solidFill>
                  </a:rPr>
                </a:br>
                <a:endParaRPr lang="en-US" sz="1600" b="1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692716B-66B5-B25C-8DB6-837E9F67AD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0262" y="1734207"/>
                <a:ext cx="4172607" cy="2351285"/>
              </a:xfrm>
              <a:prstGeom prst="rect">
                <a:avLst/>
              </a:prstGeom>
              <a:blipFill>
                <a:blip r:embed="rId4"/>
                <a:stretch>
                  <a:fillRect t="-7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818429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CFADCE31-C718-8DF2-5D5D-376E7564D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Calculation for smoke detector</a:t>
            </a:r>
          </a:p>
        </p:txBody>
      </p:sp>
      <p:sp>
        <p:nvSpPr>
          <p:cNvPr id="10" name="Google Shape;111;p16">
            <a:extLst>
              <a:ext uri="{FF2B5EF4-FFF2-40B4-BE49-F238E27FC236}">
                <a16:creationId xmlns:a16="http://schemas.microsoft.com/office/drawing/2014/main" id="{2198FFB9-4B97-0A53-1F7D-895E4A9F845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tx1">
                    <a:lumMod val="50000"/>
                  </a:schemeClr>
                </a:solidFill>
              </a:rPr>
              <a:t>14</a:t>
            </a:fld>
            <a:endParaRPr dirty="0">
              <a:solidFill>
                <a:schemeClr val="tx1">
                  <a:lumMod val="50000"/>
                </a:scheme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6B4A61C-64E5-F59C-4A7A-1FCEE626A9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6476" y="1364314"/>
            <a:ext cx="3493302" cy="299191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9AE8FF-8BEB-F449-4398-38189496C051}"/>
              </a:ext>
            </a:extLst>
          </p:cNvPr>
          <p:cNvSpPr txBox="1"/>
          <p:nvPr/>
        </p:nvSpPr>
        <p:spPr>
          <a:xfrm>
            <a:off x="6028503" y="4503084"/>
            <a:ext cx="18931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accent6">
                    <a:lumMod val="25000"/>
                  </a:schemeClr>
                </a:solidFill>
              </a:rPr>
              <a:t>No Blank spot!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8DBD59-6BBD-F9D1-0DDF-FD9CAA9A34E7}"/>
              </a:ext>
            </a:extLst>
          </p:cNvPr>
          <p:cNvSpPr txBox="1"/>
          <p:nvPr/>
        </p:nvSpPr>
        <p:spPr>
          <a:xfrm>
            <a:off x="1723696" y="1870841"/>
            <a:ext cx="338277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Maximum distance between smoke detectors is 30 feet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b="1" dirty="0">
              <a:solidFill>
                <a:schemeClr val="accent3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Smoke detectors should be 3 feet away from windows and doors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99C00B-C714-D19A-5A59-95E77C9B56B7}"/>
              </a:ext>
            </a:extLst>
          </p:cNvPr>
          <p:cNvSpPr txBox="1"/>
          <p:nvPr/>
        </p:nvSpPr>
        <p:spPr>
          <a:xfrm>
            <a:off x="2253693" y="3633602"/>
            <a:ext cx="25855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tx1">
                    <a:lumMod val="60000"/>
                    <a:lumOff val="40000"/>
                  </a:schemeClr>
                </a:solidFill>
              </a:rPr>
              <a:t>[According to NFPA]</a:t>
            </a:r>
          </a:p>
        </p:txBody>
      </p:sp>
    </p:spTree>
    <p:extLst>
      <p:ext uri="{BB962C8B-B14F-4D97-AF65-F5344CB8AC3E}">
        <p14:creationId xmlns:p14="http://schemas.microsoft.com/office/powerpoint/2010/main" val="14860772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CFADCE31-C718-8DF2-5D5D-376E7564D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Fire suppression system: </a:t>
            </a:r>
          </a:p>
        </p:txBody>
      </p:sp>
      <p:sp>
        <p:nvSpPr>
          <p:cNvPr id="10" name="Google Shape;111;p16">
            <a:extLst>
              <a:ext uri="{FF2B5EF4-FFF2-40B4-BE49-F238E27FC236}">
                <a16:creationId xmlns:a16="http://schemas.microsoft.com/office/drawing/2014/main" id="{2198FFB9-4B97-0A53-1F7D-895E4A9F845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tx1">
                    <a:lumMod val="50000"/>
                  </a:schemeClr>
                </a:solidFill>
              </a:rPr>
              <a:t>15</a:t>
            </a:fld>
            <a:endParaRPr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3" name="AutoShape 4">
            <a:extLst>
              <a:ext uri="{FF2B5EF4-FFF2-40B4-BE49-F238E27FC236}">
                <a16:creationId xmlns:a16="http://schemas.microsoft.com/office/drawing/2014/main" id="{773C1CBB-CDE0-90BB-F286-34FCDDD41FF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7EE5CEB-1FCA-F60B-F1D7-D7F8666A4D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1388" y="1595915"/>
            <a:ext cx="1912745" cy="309250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A55A82C-3382-B273-B8B7-139CC295C0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9600" y="1534510"/>
            <a:ext cx="3551998" cy="3215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8066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CFADCE31-C718-8DF2-5D5D-376E7564D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Protection equipment's for suppression system:</a:t>
            </a:r>
          </a:p>
        </p:txBody>
      </p:sp>
      <p:sp>
        <p:nvSpPr>
          <p:cNvPr id="10" name="Google Shape;111;p16">
            <a:extLst>
              <a:ext uri="{FF2B5EF4-FFF2-40B4-BE49-F238E27FC236}">
                <a16:creationId xmlns:a16="http://schemas.microsoft.com/office/drawing/2014/main" id="{2198FFB9-4B97-0A53-1F7D-895E4A9F845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tx1">
                    <a:lumMod val="50000"/>
                  </a:schemeClr>
                </a:solidFill>
              </a:rPr>
              <a:t>16</a:t>
            </a:fld>
            <a:endParaRPr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3" name="AutoShape 4">
            <a:extLst>
              <a:ext uri="{FF2B5EF4-FFF2-40B4-BE49-F238E27FC236}">
                <a16:creationId xmlns:a16="http://schemas.microsoft.com/office/drawing/2014/main" id="{773C1CBB-CDE0-90BB-F286-34FCDDD41FF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ADBEF7-3401-7CDC-32F4-88FD73227E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4483" y="1686639"/>
            <a:ext cx="2877517" cy="286638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DA3EF33-AC8E-AB18-EC4E-2160FFFCA660}"/>
              </a:ext>
            </a:extLst>
          </p:cNvPr>
          <p:cNvSpPr txBox="1"/>
          <p:nvPr/>
        </p:nvSpPr>
        <p:spPr>
          <a:xfrm>
            <a:off x="4724400" y="2304168"/>
            <a:ext cx="386308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0070C0"/>
                </a:solidFill>
              </a:rPr>
              <a:t>Class-K wet chemical extinguisher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b="1" dirty="0">
              <a:solidFill>
                <a:srgbClr val="0070C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0070C0"/>
                </a:solidFill>
              </a:rPr>
              <a:t>Linear heat detection pipe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b="1" dirty="0">
              <a:solidFill>
                <a:srgbClr val="0070C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0070C0"/>
                </a:solidFill>
              </a:rPr>
              <a:t>Nozzles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b="1" dirty="0">
              <a:solidFill>
                <a:srgbClr val="0070C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0070C0"/>
                </a:solidFill>
              </a:rPr>
              <a:t>Manual call point</a:t>
            </a:r>
          </a:p>
        </p:txBody>
      </p:sp>
    </p:spTree>
    <p:extLst>
      <p:ext uri="{BB962C8B-B14F-4D97-AF65-F5344CB8AC3E}">
        <p14:creationId xmlns:p14="http://schemas.microsoft.com/office/powerpoint/2010/main" val="33485503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CFADCE31-C718-8DF2-5D5D-376E7564D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Protection equipment's for suppression system:</a:t>
            </a:r>
          </a:p>
        </p:txBody>
      </p:sp>
      <p:sp>
        <p:nvSpPr>
          <p:cNvPr id="10" name="Google Shape;111;p16">
            <a:extLst>
              <a:ext uri="{FF2B5EF4-FFF2-40B4-BE49-F238E27FC236}">
                <a16:creationId xmlns:a16="http://schemas.microsoft.com/office/drawing/2014/main" id="{2198FFB9-4B97-0A53-1F7D-895E4A9F845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tx1">
                    <a:lumMod val="50000"/>
                  </a:schemeClr>
                </a:solidFill>
              </a:rPr>
              <a:t>17</a:t>
            </a:fld>
            <a:endParaRPr dirty="0">
              <a:solidFill>
                <a:schemeClr val="tx1">
                  <a:lumMod val="50000"/>
                </a:schemeClr>
              </a:solidFill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EB19B2C-1703-8102-29C2-B88DBB6CC8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2888" y="1324303"/>
            <a:ext cx="2854215" cy="2854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019447E-85C3-AD32-357C-AA0DC282D6ED}"/>
              </a:ext>
            </a:extLst>
          </p:cNvPr>
          <p:cNvSpPr txBox="1"/>
          <p:nvPr/>
        </p:nvSpPr>
        <p:spPr>
          <a:xfrm>
            <a:off x="4572000" y="1923393"/>
            <a:ext cx="314850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>
                <a:solidFill>
                  <a:schemeClr val="accent3">
                    <a:lumMod val="75000"/>
                  </a:schemeClr>
                </a:solidFill>
              </a:rPr>
              <a:t>Device specification</a:t>
            </a:r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70C0"/>
                </a:solidFill>
              </a:rPr>
              <a:t>Brand: </a:t>
            </a:r>
            <a:r>
              <a:rPr lang="en-US" b="1" dirty="0">
                <a:solidFill>
                  <a:schemeClr val="tx1">
                    <a:lumMod val="50000"/>
                  </a:schemeClr>
                </a:solidFill>
              </a:rPr>
              <a:t>Safety plus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Price: </a:t>
            </a:r>
            <a:r>
              <a:rPr lang="en-US" b="1" dirty="0">
                <a:solidFill>
                  <a:schemeClr val="tx1">
                    <a:lumMod val="50000"/>
                  </a:schemeClr>
                </a:solidFill>
              </a:rPr>
              <a:t>12,504 BDT</a:t>
            </a:r>
            <a:endParaRPr lang="en-US" b="1" dirty="0">
              <a:solidFill>
                <a:schemeClr val="accent3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70C0"/>
                </a:solidFill>
              </a:rPr>
              <a:t>Capacity: </a:t>
            </a:r>
            <a:r>
              <a:rPr lang="en-US" b="1" dirty="0">
                <a:solidFill>
                  <a:schemeClr val="tx1">
                    <a:lumMod val="50000"/>
                  </a:schemeClr>
                </a:solidFill>
              </a:rPr>
              <a:t>6L</a:t>
            </a:r>
            <a:endParaRPr lang="en-US" b="1" dirty="0">
              <a:solidFill>
                <a:srgbClr val="0070C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70C0"/>
                </a:solidFill>
              </a:rPr>
              <a:t>Discharge range: </a:t>
            </a:r>
            <a:r>
              <a:rPr lang="en-US" b="1" dirty="0">
                <a:solidFill>
                  <a:schemeClr val="tx1">
                    <a:lumMod val="50000"/>
                  </a:schemeClr>
                </a:solidFill>
              </a:rPr>
              <a:t>90%</a:t>
            </a:r>
            <a:endParaRPr lang="en-US" b="1" dirty="0">
              <a:solidFill>
                <a:srgbClr val="0070C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70C0"/>
                </a:solidFill>
              </a:rPr>
              <a:t>Discharge time: </a:t>
            </a:r>
            <a:r>
              <a:rPr lang="en-US" b="1" dirty="0">
                <a:solidFill>
                  <a:schemeClr val="tx1">
                    <a:lumMod val="50000"/>
                  </a:schemeClr>
                </a:solidFill>
              </a:rPr>
              <a:t>15-20 sec</a:t>
            </a:r>
            <a:endParaRPr lang="en-US" b="1" dirty="0">
              <a:solidFill>
                <a:srgbClr val="0070C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solidFill>
                <a:srgbClr val="0070C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FE632A-075C-8387-62D7-D163E8D96356}"/>
              </a:ext>
            </a:extLst>
          </p:cNvPr>
          <p:cNvSpPr txBox="1"/>
          <p:nvPr/>
        </p:nvSpPr>
        <p:spPr>
          <a:xfrm>
            <a:off x="1975945" y="4553025"/>
            <a:ext cx="64638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Link: https://www.indiamart.com/proddetail/6l-class-k-type-fire-extinguisher-20029719730.html</a:t>
            </a:r>
          </a:p>
        </p:txBody>
      </p:sp>
    </p:spTree>
    <p:extLst>
      <p:ext uri="{BB962C8B-B14F-4D97-AF65-F5344CB8AC3E}">
        <p14:creationId xmlns:p14="http://schemas.microsoft.com/office/powerpoint/2010/main" val="12245258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CFADCE31-C718-8DF2-5D5D-376E7564D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Selection of fire extinguisher </a:t>
            </a:r>
          </a:p>
        </p:txBody>
      </p:sp>
      <p:sp>
        <p:nvSpPr>
          <p:cNvPr id="10" name="Google Shape;111;p16">
            <a:extLst>
              <a:ext uri="{FF2B5EF4-FFF2-40B4-BE49-F238E27FC236}">
                <a16:creationId xmlns:a16="http://schemas.microsoft.com/office/drawing/2014/main" id="{2198FFB9-4B97-0A53-1F7D-895E4A9F845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tx1">
                    <a:lumMod val="50000"/>
                  </a:schemeClr>
                </a:solidFill>
              </a:rPr>
              <a:t>18</a:t>
            </a:fld>
            <a:endParaRPr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019447E-85C3-AD32-357C-AA0DC282D6ED}"/>
              </a:ext>
            </a:extLst>
          </p:cNvPr>
          <p:cNvSpPr txBox="1"/>
          <p:nvPr/>
        </p:nvSpPr>
        <p:spPr>
          <a:xfrm>
            <a:off x="4572000" y="1923393"/>
            <a:ext cx="314850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>
                <a:solidFill>
                  <a:schemeClr val="accent3">
                    <a:lumMod val="75000"/>
                  </a:schemeClr>
                </a:solidFill>
              </a:rPr>
              <a:t>Device specification</a:t>
            </a:r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70C0"/>
                </a:solidFill>
              </a:rPr>
              <a:t>Brand: </a:t>
            </a:r>
            <a:r>
              <a:rPr lang="en-US" b="1" dirty="0">
                <a:solidFill>
                  <a:schemeClr val="tx1">
                    <a:lumMod val="50000"/>
                  </a:schemeClr>
                </a:solidFill>
              </a:rPr>
              <a:t>Sunrise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Price: </a:t>
            </a:r>
            <a:r>
              <a:rPr lang="en-US" b="1" dirty="0">
                <a:solidFill>
                  <a:schemeClr val="tx1">
                    <a:lumMod val="50000"/>
                  </a:schemeClr>
                </a:solidFill>
              </a:rPr>
              <a:t>2,700 BDT</a:t>
            </a:r>
            <a:endParaRPr lang="en-US" b="1" dirty="0">
              <a:solidFill>
                <a:schemeClr val="accent3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70C0"/>
                </a:solidFill>
              </a:rPr>
              <a:t>Capacity: </a:t>
            </a:r>
            <a:r>
              <a:rPr lang="en-US" b="1" dirty="0">
                <a:solidFill>
                  <a:schemeClr val="tx1">
                    <a:lumMod val="50000"/>
                  </a:schemeClr>
                </a:solidFill>
              </a:rPr>
              <a:t>5L ABC powder</a:t>
            </a:r>
            <a:endParaRPr lang="en-US" b="1" dirty="0">
              <a:solidFill>
                <a:srgbClr val="0070C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70C0"/>
                </a:solidFill>
              </a:rPr>
              <a:t>Suitable fire type: </a:t>
            </a:r>
            <a:r>
              <a:rPr lang="en-US" b="1" dirty="0">
                <a:solidFill>
                  <a:schemeClr val="tx1">
                    <a:lumMod val="50000"/>
                  </a:schemeClr>
                </a:solidFill>
              </a:rPr>
              <a:t>All</a:t>
            </a:r>
            <a:endParaRPr lang="en-US" b="1" dirty="0">
              <a:solidFill>
                <a:srgbClr val="0070C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solidFill>
                <a:srgbClr val="0070C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FE632A-075C-8387-62D7-D163E8D96356}"/>
              </a:ext>
            </a:extLst>
          </p:cNvPr>
          <p:cNvSpPr txBox="1"/>
          <p:nvPr/>
        </p:nvSpPr>
        <p:spPr>
          <a:xfrm>
            <a:off x="1975945" y="4553025"/>
            <a:ext cx="64638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Link: https://fireextinguisher.me/product/abc-dry-powder-fire-extinguisher/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6772C7-9A92-0418-6402-D6A6932651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4716" y="1456340"/>
            <a:ext cx="1676293" cy="2840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5689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CFADCE31-C718-8DF2-5D5D-376E7564D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Protection equipment's for suppression system:</a:t>
            </a:r>
          </a:p>
        </p:txBody>
      </p:sp>
      <p:sp>
        <p:nvSpPr>
          <p:cNvPr id="10" name="Google Shape;111;p16">
            <a:extLst>
              <a:ext uri="{FF2B5EF4-FFF2-40B4-BE49-F238E27FC236}">
                <a16:creationId xmlns:a16="http://schemas.microsoft.com/office/drawing/2014/main" id="{2198FFB9-4B97-0A53-1F7D-895E4A9F845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tx1">
                    <a:lumMod val="50000"/>
                  </a:schemeClr>
                </a:solidFill>
              </a:rPr>
              <a:t>19</a:t>
            </a:fld>
            <a:endParaRPr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019447E-85C3-AD32-357C-AA0DC282D6ED}"/>
              </a:ext>
            </a:extLst>
          </p:cNvPr>
          <p:cNvSpPr txBox="1"/>
          <p:nvPr/>
        </p:nvSpPr>
        <p:spPr>
          <a:xfrm>
            <a:off x="4908331" y="1663809"/>
            <a:ext cx="400444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>
                <a:solidFill>
                  <a:schemeClr val="accent3">
                    <a:lumMod val="75000"/>
                  </a:schemeClr>
                </a:solidFill>
              </a:rPr>
              <a:t>Device specification</a:t>
            </a:r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Brand: </a:t>
            </a:r>
            <a:r>
              <a:rPr lang="en-US" b="1" dirty="0">
                <a:solidFill>
                  <a:schemeClr val="tx1">
                    <a:lumMod val="50000"/>
                  </a:schemeClr>
                </a:solidFill>
              </a:rPr>
              <a:t>ASENWARE</a:t>
            </a:r>
            <a:endParaRPr lang="en-US" b="1" dirty="0">
              <a:solidFill>
                <a:schemeClr val="accent3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Price: </a:t>
            </a:r>
            <a:r>
              <a:rPr lang="en-US" b="1" dirty="0">
                <a:solidFill>
                  <a:schemeClr val="tx1">
                    <a:lumMod val="50000"/>
                  </a:schemeClr>
                </a:solidFill>
              </a:rPr>
              <a:t>6</a:t>
            </a:r>
            <a:r>
              <a:rPr lang="en-US" b="1" i="0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</a:rPr>
              <a:t>$</a:t>
            </a:r>
            <a:r>
              <a:rPr lang="en-US" b="1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 </a:t>
            </a:r>
            <a:endParaRPr lang="en-US" b="1" dirty="0">
              <a:solidFill>
                <a:schemeClr val="tx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Application: </a:t>
            </a:r>
            <a:r>
              <a:rPr lang="en-US" b="1" dirty="0">
                <a:solidFill>
                  <a:schemeClr val="tx1">
                    <a:lumMod val="50000"/>
                  </a:schemeClr>
                </a:solidFill>
              </a:rPr>
              <a:t>Heating</a:t>
            </a:r>
            <a:endParaRPr lang="en-US" b="1" dirty="0">
              <a:solidFill>
                <a:schemeClr val="accent3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chemeClr val="accent3">
                    <a:lumMod val="75000"/>
                  </a:schemeClr>
                </a:solidFill>
                <a:effectLst/>
                <a:latin typeface="+mj-lt"/>
              </a:rPr>
              <a:t>Alarm resistance: </a:t>
            </a:r>
            <a:r>
              <a:rPr lang="en-US" b="1" i="0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</a:rPr>
              <a:t>470ohm/1W</a:t>
            </a:r>
            <a:endParaRPr lang="en-US" b="1" dirty="0">
              <a:solidFill>
                <a:schemeClr val="tx1">
                  <a:lumMod val="50000"/>
                </a:schemeClr>
              </a:solidFill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chemeClr val="accent3">
                    <a:lumMod val="75000"/>
                  </a:schemeClr>
                </a:solidFill>
                <a:effectLst/>
                <a:latin typeface="+mj-lt"/>
              </a:rPr>
              <a:t>Operating temperature range: </a:t>
            </a:r>
            <a:r>
              <a:rPr lang="en-US" b="1" i="0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</a:rPr>
              <a:t>170℃</a:t>
            </a:r>
            <a:endParaRPr lang="en-US" b="1" dirty="0">
              <a:solidFill>
                <a:schemeClr val="tx1">
                  <a:lumMod val="50000"/>
                </a:schemeClr>
              </a:solidFill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FE632A-075C-8387-62D7-D163E8D96356}"/>
              </a:ext>
            </a:extLst>
          </p:cNvPr>
          <p:cNvSpPr txBox="1"/>
          <p:nvPr/>
        </p:nvSpPr>
        <p:spPr>
          <a:xfrm>
            <a:off x="1523318" y="4553025"/>
            <a:ext cx="64638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Link: https://www.alibaba.com/product-detail/Asenware-Linear-Heat-Detection-Cable-for_1600375414695.html</a:t>
            </a:r>
          </a:p>
        </p:txBody>
      </p:sp>
      <p:pic>
        <p:nvPicPr>
          <p:cNvPr id="5126" name="Picture 6">
            <a:extLst>
              <a:ext uri="{FF2B5EF4-FFF2-40B4-BE49-F238E27FC236}">
                <a16:creationId xmlns:a16="http://schemas.microsoft.com/office/drawing/2014/main" id="{DC09C5B0-AE92-1703-A80D-B66AFCDA17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7921" y="1442936"/>
            <a:ext cx="2867328" cy="2867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19400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CFADCE31-C718-8DF2-5D5D-376E7564D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Group-05</a:t>
            </a:r>
          </a:p>
        </p:txBody>
      </p:sp>
      <p:sp>
        <p:nvSpPr>
          <p:cNvPr id="10" name="Google Shape;111;p16">
            <a:extLst>
              <a:ext uri="{FF2B5EF4-FFF2-40B4-BE49-F238E27FC236}">
                <a16:creationId xmlns:a16="http://schemas.microsoft.com/office/drawing/2014/main" id="{2198FFB9-4B97-0A53-1F7D-895E4A9F845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tx1">
                    <a:lumMod val="50000"/>
                  </a:schemeClr>
                </a:solidFill>
              </a:rPr>
              <a:t>2</a:t>
            </a:fld>
            <a:endParaRPr dirty="0">
              <a:solidFill>
                <a:schemeClr val="tx1">
                  <a:lumMod val="50000"/>
                </a:schemeClr>
              </a:solidFill>
            </a:endParaRPr>
          </a:p>
        </p:txBody>
      </p:sp>
      <p:graphicFrame>
        <p:nvGraphicFramePr>
          <p:cNvPr id="15" name="Table 15">
            <a:extLst>
              <a:ext uri="{FF2B5EF4-FFF2-40B4-BE49-F238E27FC236}">
                <a16:creationId xmlns:a16="http://schemas.microsoft.com/office/drawing/2014/main" id="{0995BBC1-54CE-019D-F6D5-9802C5C895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9206885"/>
              </p:ext>
            </p:extLst>
          </p:nvPr>
        </p:nvGraphicFramePr>
        <p:xfrm>
          <a:off x="1523999" y="1716908"/>
          <a:ext cx="6621518" cy="22250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310759">
                  <a:extLst>
                    <a:ext uri="{9D8B030D-6E8A-4147-A177-3AD203B41FA5}">
                      <a16:colId xmlns:a16="http://schemas.microsoft.com/office/drawing/2014/main" val="1319443971"/>
                    </a:ext>
                  </a:extLst>
                </a:gridCol>
                <a:gridCol w="3310759">
                  <a:extLst>
                    <a:ext uri="{9D8B030D-6E8A-4147-A177-3AD203B41FA5}">
                      <a16:colId xmlns:a16="http://schemas.microsoft.com/office/drawing/2014/main" val="22812455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Student 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39646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/>
                        <a:t>Rakibul</a:t>
                      </a:r>
                      <a:r>
                        <a:rPr lang="en-US" b="1" dirty="0"/>
                        <a:t> Islam Rifat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2020-1-80-001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11630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/>
                        <a:t>Shahjia</a:t>
                      </a:r>
                      <a:r>
                        <a:rPr lang="en-US" b="1" dirty="0"/>
                        <a:t> Anjum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2020-1-80-063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20789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/>
                        <a:t>Bipu</a:t>
                      </a:r>
                      <a:r>
                        <a:rPr lang="en-US" b="1" dirty="0"/>
                        <a:t> Roy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2020-1-80-067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45606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Abdullah Al Rafi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2020-1-80-068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68032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Ibn Zoha Sayad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2020-1-80-075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804555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CFADCE31-C718-8DF2-5D5D-376E7564D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Protection equipment's for suppression system:</a:t>
            </a:r>
          </a:p>
        </p:txBody>
      </p:sp>
      <p:sp>
        <p:nvSpPr>
          <p:cNvPr id="10" name="Google Shape;111;p16">
            <a:extLst>
              <a:ext uri="{FF2B5EF4-FFF2-40B4-BE49-F238E27FC236}">
                <a16:creationId xmlns:a16="http://schemas.microsoft.com/office/drawing/2014/main" id="{2198FFB9-4B97-0A53-1F7D-895E4A9F845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tx1">
                    <a:lumMod val="50000"/>
                  </a:schemeClr>
                </a:solidFill>
              </a:rPr>
              <a:t>20</a:t>
            </a:fld>
            <a:endParaRPr dirty="0">
              <a:solidFill>
                <a:schemeClr val="tx1">
                  <a:lumMod val="50000"/>
                </a:schemeClr>
              </a:solidFill>
            </a:endParaRP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650ED823-DADA-0E45-E21B-874255E4CB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7274" y="1818290"/>
            <a:ext cx="3259970" cy="2249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AE293D5-3705-C919-49F5-2C9A88D10BC6}"/>
              </a:ext>
            </a:extLst>
          </p:cNvPr>
          <p:cNvSpPr txBox="1"/>
          <p:nvPr/>
        </p:nvSpPr>
        <p:spPr>
          <a:xfrm>
            <a:off x="5255173" y="1663809"/>
            <a:ext cx="4004441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>
                <a:solidFill>
                  <a:schemeClr val="accent3">
                    <a:lumMod val="75000"/>
                  </a:schemeClr>
                </a:solidFill>
              </a:rPr>
              <a:t>Device specification</a:t>
            </a:r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Brand: </a:t>
            </a:r>
            <a:r>
              <a:rPr lang="en-US" b="1" dirty="0">
                <a:solidFill>
                  <a:schemeClr val="tx1">
                    <a:lumMod val="50000"/>
                  </a:schemeClr>
                </a:solidFill>
              </a:rPr>
              <a:t>SILVERGATE</a:t>
            </a:r>
            <a:endParaRPr lang="en-US" b="1" dirty="0">
              <a:solidFill>
                <a:schemeClr val="accent3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Price: </a:t>
            </a:r>
            <a:r>
              <a:rPr lang="en-US" b="1" dirty="0">
                <a:solidFill>
                  <a:schemeClr val="tx1">
                    <a:lumMod val="50000"/>
                  </a:schemeClr>
                </a:solidFill>
              </a:rPr>
              <a:t>2.3</a:t>
            </a:r>
            <a:r>
              <a:rPr lang="en-US" b="1" i="0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</a:rPr>
              <a:t>$</a:t>
            </a:r>
            <a:r>
              <a:rPr lang="en-US" b="1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 </a:t>
            </a:r>
            <a:endParaRPr lang="en-US" b="1" dirty="0">
              <a:solidFill>
                <a:schemeClr val="tx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Size: </a:t>
            </a:r>
            <a:r>
              <a:rPr lang="en-US" b="1" dirty="0">
                <a:solidFill>
                  <a:schemeClr val="tx1">
                    <a:lumMod val="50000"/>
                  </a:schemeClr>
                </a:solidFill>
              </a:rPr>
              <a:t>2.5”</a:t>
            </a:r>
            <a:endParaRPr lang="en-US" b="1" dirty="0">
              <a:solidFill>
                <a:schemeClr val="accent3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chemeClr val="accent3">
                    <a:lumMod val="75000"/>
                  </a:schemeClr>
                </a:solidFill>
                <a:effectLst/>
                <a:latin typeface="+mj-lt"/>
              </a:rPr>
              <a:t>Color: </a:t>
            </a:r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Gray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812948-1A3E-B5B0-4059-327F2FAE74FB}"/>
              </a:ext>
            </a:extLst>
          </p:cNvPr>
          <p:cNvSpPr txBox="1"/>
          <p:nvPr/>
        </p:nvSpPr>
        <p:spPr>
          <a:xfrm>
            <a:off x="1457838" y="4518992"/>
            <a:ext cx="64638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Link: https://www.alibaba.com/product-detail/professional-product-fire-extinguisher-nozzle-high_1700005808433.html?spm=a2700.7724857.0.0.1241216dBSdCgS</a:t>
            </a:r>
          </a:p>
        </p:txBody>
      </p:sp>
    </p:spTree>
    <p:extLst>
      <p:ext uri="{BB962C8B-B14F-4D97-AF65-F5344CB8AC3E}">
        <p14:creationId xmlns:p14="http://schemas.microsoft.com/office/powerpoint/2010/main" val="27965936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CFADCE31-C718-8DF2-5D5D-376E7564D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Protection equipment's for suppression system:</a:t>
            </a:r>
          </a:p>
        </p:txBody>
      </p:sp>
      <p:sp>
        <p:nvSpPr>
          <p:cNvPr id="10" name="Google Shape;111;p16">
            <a:extLst>
              <a:ext uri="{FF2B5EF4-FFF2-40B4-BE49-F238E27FC236}">
                <a16:creationId xmlns:a16="http://schemas.microsoft.com/office/drawing/2014/main" id="{2198FFB9-4B97-0A53-1F7D-895E4A9F845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tx1">
                    <a:lumMod val="50000"/>
                  </a:schemeClr>
                </a:solidFill>
              </a:rPr>
              <a:t>21</a:t>
            </a:fld>
            <a:endParaRPr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019447E-85C3-AD32-357C-AA0DC282D6ED}"/>
              </a:ext>
            </a:extLst>
          </p:cNvPr>
          <p:cNvSpPr txBox="1"/>
          <p:nvPr/>
        </p:nvSpPr>
        <p:spPr>
          <a:xfrm>
            <a:off x="4908331" y="1663809"/>
            <a:ext cx="4004441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>
                <a:solidFill>
                  <a:schemeClr val="accent3">
                    <a:lumMod val="75000"/>
                  </a:schemeClr>
                </a:solidFill>
              </a:rPr>
              <a:t>Device specification</a:t>
            </a:r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Price: </a:t>
            </a:r>
            <a:r>
              <a:rPr lang="en-US" b="1" dirty="0">
                <a:solidFill>
                  <a:schemeClr val="tx1">
                    <a:lumMod val="50000"/>
                  </a:schemeClr>
                </a:solidFill>
              </a:rPr>
              <a:t>2,300 BDT</a:t>
            </a:r>
            <a:endParaRPr lang="en-US" b="1" dirty="0">
              <a:solidFill>
                <a:schemeClr val="accent3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chemeClr val="accent3">
                    <a:lumMod val="75000"/>
                  </a:schemeClr>
                </a:solidFill>
                <a:effectLst/>
                <a:latin typeface="+mj-lt"/>
              </a:rPr>
              <a:t>Operating voltage range: </a:t>
            </a:r>
            <a:r>
              <a:rPr lang="en-US" b="1" i="0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</a:rPr>
              <a:t>9-28VDC Volts</a:t>
            </a:r>
            <a:endParaRPr lang="en-US" b="1" dirty="0">
              <a:solidFill>
                <a:schemeClr val="tx1">
                  <a:lumMod val="50000"/>
                </a:schemeClr>
              </a:solidFill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chemeClr val="accent3">
                    <a:lumMod val="75000"/>
                  </a:schemeClr>
                </a:solidFill>
                <a:effectLst/>
                <a:latin typeface="+mj-lt"/>
              </a:rPr>
              <a:t>Alarm resistance: </a:t>
            </a:r>
            <a:r>
              <a:rPr lang="en-US" b="1" i="0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</a:rPr>
              <a:t>470ohm/1W</a:t>
            </a:r>
            <a:endParaRPr lang="en-US" b="1" dirty="0">
              <a:solidFill>
                <a:schemeClr val="tx1">
                  <a:lumMod val="50000"/>
                </a:schemeClr>
              </a:solidFill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chemeClr val="accent3">
                    <a:lumMod val="75000"/>
                  </a:schemeClr>
                </a:solidFill>
                <a:effectLst/>
                <a:latin typeface="+mj-lt"/>
              </a:rPr>
              <a:t>Operating temperature range: </a:t>
            </a:r>
            <a:r>
              <a:rPr lang="en-US" b="1" i="0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</a:rPr>
              <a:t>-10℃~50℃</a:t>
            </a:r>
            <a:endParaRPr lang="en-US" b="1" dirty="0">
              <a:solidFill>
                <a:schemeClr val="tx1">
                  <a:lumMod val="50000"/>
                </a:schemeClr>
              </a:solidFill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FE632A-075C-8387-62D7-D163E8D96356}"/>
              </a:ext>
            </a:extLst>
          </p:cNvPr>
          <p:cNvSpPr txBox="1"/>
          <p:nvPr/>
        </p:nvSpPr>
        <p:spPr>
          <a:xfrm>
            <a:off x="1975945" y="4553025"/>
            <a:ext cx="64638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Link: https://www.indiamart.com/proddetail/6l-class-k-type-fire-extinguisher-20029719730.html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585C66-4253-E205-41DB-947BC6C9A9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6490" y="1418442"/>
            <a:ext cx="2217676" cy="2937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296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CFADCE31-C718-8DF2-5D5D-376E7564D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Fire Alarms</a:t>
            </a:r>
          </a:p>
        </p:txBody>
      </p:sp>
      <p:sp>
        <p:nvSpPr>
          <p:cNvPr id="10" name="Google Shape;111;p16">
            <a:extLst>
              <a:ext uri="{FF2B5EF4-FFF2-40B4-BE49-F238E27FC236}">
                <a16:creationId xmlns:a16="http://schemas.microsoft.com/office/drawing/2014/main" id="{2198FFB9-4B97-0A53-1F7D-895E4A9F845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tx1">
                    <a:lumMod val="50000"/>
                  </a:schemeClr>
                </a:solidFill>
              </a:rPr>
              <a:t>22</a:t>
            </a:fld>
            <a:endParaRPr dirty="0">
              <a:solidFill>
                <a:schemeClr val="tx1">
                  <a:lumMod val="50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AE1AD07-2C62-0AC8-28C1-349F586796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2263" y="2017492"/>
            <a:ext cx="1179609" cy="17642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CE3C70A-BBE4-9BC9-D225-AAD509CB83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2267" y="2017492"/>
            <a:ext cx="1404462" cy="1855230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03E5E9CC-4CD8-6D63-3448-E9BC637D7A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2395" y="1935443"/>
            <a:ext cx="1179609" cy="1928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99A6E03-3FF3-965F-1983-9CA6D088C6E7}"/>
              </a:ext>
            </a:extLst>
          </p:cNvPr>
          <p:cNvSpPr txBox="1"/>
          <p:nvPr/>
        </p:nvSpPr>
        <p:spPr>
          <a:xfrm>
            <a:off x="2120380" y="3872722"/>
            <a:ext cx="12714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Fire alarm (sound only)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EC8C051-7BA1-1675-0B12-6F5E7D1098C6}"/>
              </a:ext>
            </a:extLst>
          </p:cNvPr>
          <p:cNvSpPr txBox="1"/>
          <p:nvPr/>
        </p:nvSpPr>
        <p:spPr>
          <a:xfrm>
            <a:off x="4529262" y="3872722"/>
            <a:ext cx="14083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Fire alarm (light only)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D179AAE-3CE5-29AB-34AB-13A726025ACB}"/>
              </a:ext>
            </a:extLst>
          </p:cNvPr>
          <p:cNvSpPr txBox="1"/>
          <p:nvPr/>
        </p:nvSpPr>
        <p:spPr>
          <a:xfrm>
            <a:off x="6618237" y="3872722"/>
            <a:ext cx="17679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Fire alarm </a:t>
            </a:r>
            <a:br>
              <a:rPr lang="en-US" b="1" dirty="0"/>
            </a:br>
            <a:r>
              <a:rPr lang="en-US" b="1" dirty="0"/>
              <a:t>(light and sound)</a:t>
            </a:r>
          </a:p>
        </p:txBody>
      </p:sp>
    </p:spTree>
    <p:extLst>
      <p:ext uri="{BB962C8B-B14F-4D97-AF65-F5344CB8AC3E}">
        <p14:creationId xmlns:p14="http://schemas.microsoft.com/office/powerpoint/2010/main" val="40941047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CFADCE31-C718-8DF2-5D5D-376E7564D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Selection of fire alarm</a:t>
            </a:r>
          </a:p>
        </p:txBody>
      </p:sp>
      <p:sp>
        <p:nvSpPr>
          <p:cNvPr id="10" name="Google Shape;111;p16">
            <a:extLst>
              <a:ext uri="{FF2B5EF4-FFF2-40B4-BE49-F238E27FC236}">
                <a16:creationId xmlns:a16="http://schemas.microsoft.com/office/drawing/2014/main" id="{2198FFB9-4B97-0A53-1F7D-895E4A9F845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tx1">
                    <a:lumMod val="50000"/>
                  </a:schemeClr>
                </a:solidFill>
              </a:rPr>
              <a:t>23</a:t>
            </a:fld>
            <a:endParaRPr dirty="0">
              <a:solidFill>
                <a:schemeClr val="tx1">
                  <a:lumMod val="50000"/>
                </a:schemeClr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56E209C-08DA-B3E2-3198-06609A7C13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8512" y="1298491"/>
            <a:ext cx="3034205" cy="3034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6354C96-6195-A0A4-7DC7-B58EDEB3B485}"/>
              </a:ext>
            </a:extLst>
          </p:cNvPr>
          <p:cNvSpPr txBox="1"/>
          <p:nvPr/>
        </p:nvSpPr>
        <p:spPr>
          <a:xfrm>
            <a:off x="2365799" y="4071086"/>
            <a:ext cx="21861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Fire alarm with sound and light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9DE812-BC26-1A90-E3DC-F9AD7B7684AF}"/>
              </a:ext>
            </a:extLst>
          </p:cNvPr>
          <p:cNvSpPr txBox="1"/>
          <p:nvPr/>
        </p:nvSpPr>
        <p:spPr>
          <a:xfrm>
            <a:off x="5241562" y="2039761"/>
            <a:ext cx="268013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>
                <a:solidFill>
                  <a:schemeClr val="accent3">
                    <a:lumMod val="75000"/>
                  </a:schemeClr>
                </a:solidFill>
              </a:rPr>
              <a:t>Device specification</a:t>
            </a:r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:</a:t>
            </a:r>
          </a:p>
          <a:p>
            <a:endParaRPr lang="en-US" b="1" dirty="0">
              <a:solidFill>
                <a:schemeClr val="accent3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Brand: </a:t>
            </a:r>
            <a:r>
              <a:rPr lang="en-US" b="1" dirty="0">
                <a:solidFill>
                  <a:schemeClr val="tx1">
                    <a:lumMod val="50000"/>
                  </a:schemeClr>
                </a:solidFill>
              </a:rPr>
              <a:t>Safe Armed</a:t>
            </a:r>
            <a:endParaRPr lang="en-US" b="1" dirty="0">
              <a:solidFill>
                <a:schemeClr val="accent3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Price: </a:t>
            </a:r>
            <a:r>
              <a:rPr lang="en-US" b="1" dirty="0">
                <a:solidFill>
                  <a:schemeClr val="tx1">
                    <a:lumMod val="50000"/>
                  </a:schemeClr>
                </a:solidFill>
              </a:rPr>
              <a:t>1,139 BDT</a:t>
            </a:r>
            <a:endParaRPr lang="en-US" b="1" dirty="0">
              <a:solidFill>
                <a:schemeClr val="accent3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Audio alarm: </a:t>
            </a:r>
            <a:r>
              <a:rPr lang="en-US" b="1" dirty="0">
                <a:solidFill>
                  <a:schemeClr val="tx1">
                    <a:lumMod val="50000"/>
                  </a:schemeClr>
                </a:solidFill>
              </a:rPr>
              <a:t>100 dB</a:t>
            </a:r>
            <a:endParaRPr lang="en-US" b="1" dirty="0">
              <a:solidFill>
                <a:schemeClr val="accent3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Flash period: </a:t>
            </a:r>
            <a:r>
              <a:rPr lang="en-US" b="1" dirty="0">
                <a:solidFill>
                  <a:schemeClr val="tx1">
                    <a:lumMod val="50000"/>
                  </a:schemeClr>
                </a:solidFill>
              </a:rPr>
              <a:t>1.5 sec</a:t>
            </a:r>
            <a:endParaRPr lang="en-US" b="1" dirty="0">
              <a:solidFill>
                <a:schemeClr val="accent3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Temp range: </a:t>
            </a:r>
            <a:r>
              <a:rPr lang="en-US" b="1" dirty="0">
                <a:solidFill>
                  <a:schemeClr val="tx1">
                    <a:lumMod val="50000"/>
                  </a:schemeClr>
                </a:solidFill>
              </a:rPr>
              <a:t>(10 to 50)</a:t>
            </a:r>
            <a:r>
              <a:rPr lang="en-US" b="1" dirty="0">
                <a:latin typeface="DengXian" panose="02010600030101010101" pitchFamily="2" charset="-122"/>
                <a:ea typeface="DengXian" panose="02010600030101010101" pitchFamily="2" charset="-122"/>
              </a:rPr>
              <a:t>°C </a:t>
            </a:r>
            <a:endParaRPr lang="en-US" b="1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b="1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7C1ABF-DA9C-21FC-704A-BD85AF5D9F91}"/>
              </a:ext>
            </a:extLst>
          </p:cNvPr>
          <p:cNvSpPr txBox="1"/>
          <p:nvPr/>
        </p:nvSpPr>
        <p:spPr>
          <a:xfrm>
            <a:off x="1524972" y="4769158"/>
            <a:ext cx="6284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Link: https://www.aliexpress.com/item/32502710220.html</a:t>
            </a:r>
          </a:p>
        </p:txBody>
      </p:sp>
    </p:spTree>
    <p:extLst>
      <p:ext uri="{BB962C8B-B14F-4D97-AF65-F5344CB8AC3E}">
        <p14:creationId xmlns:p14="http://schemas.microsoft.com/office/powerpoint/2010/main" val="36867581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CFADCE31-C718-8DF2-5D5D-376E7564D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Various types of control panel</a:t>
            </a:r>
          </a:p>
        </p:txBody>
      </p:sp>
      <p:sp>
        <p:nvSpPr>
          <p:cNvPr id="10" name="Google Shape;111;p16">
            <a:extLst>
              <a:ext uri="{FF2B5EF4-FFF2-40B4-BE49-F238E27FC236}">
                <a16:creationId xmlns:a16="http://schemas.microsoft.com/office/drawing/2014/main" id="{2198FFB9-4B97-0A53-1F7D-895E4A9F845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tx1">
                    <a:lumMod val="50000"/>
                  </a:schemeClr>
                </a:solidFill>
              </a:rPr>
              <a:t>24</a:t>
            </a:fld>
            <a:endParaRPr dirty="0">
              <a:solidFill>
                <a:schemeClr val="tx1">
                  <a:lumMod val="50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41CB34D-8809-C974-2CC0-2EA2208822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0306" y="1762162"/>
            <a:ext cx="3271690" cy="2324622"/>
          </a:xfrm>
          <a:prstGeom prst="rect">
            <a:avLst/>
          </a:prstGeom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698D65A8-7734-B1F0-A7DD-574CF4F439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7850" y="1572916"/>
            <a:ext cx="2513868" cy="2513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526C21D-350B-4329-CC4B-2D34E53288F9}"/>
              </a:ext>
            </a:extLst>
          </p:cNvPr>
          <p:cNvSpPr txBox="1"/>
          <p:nvPr/>
        </p:nvSpPr>
        <p:spPr>
          <a:xfrm>
            <a:off x="2343807" y="4245247"/>
            <a:ext cx="25855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Conventional control panel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7796C22-4B49-409F-F9D9-20F106BD5063}"/>
              </a:ext>
            </a:extLst>
          </p:cNvPr>
          <p:cNvSpPr txBox="1"/>
          <p:nvPr/>
        </p:nvSpPr>
        <p:spPr>
          <a:xfrm>
            <a:off x="5700914" y="4245248"/>
            <a:ext cx="251386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Addressable control panel</a:t>
            </a:r>
          </a:p>
        </p:txBody>
      </p:sp>
    </p:spTree>
    <p:extLst>
      <p:ext uri="{BB962C8B-B14F-4D97-AF65-F5344CB8AC3E}">
        <p14:creationId xmlns:p14="http://schemas.microsoft.com/office/powerpoint/2010/main" val="5076817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CFADCE31-C718-8DF2-5D5D-376E7564D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Selection of control panel</a:t>
            </a:r>
          </a:p>
        </p:txBody>
      </p:sp>
      <p:sp>
        <p:nvSpPr>
          <p:cNvPr id="10" name="Google Shape;111;p16">
            <a:extLst>
              <a:ext uri="{FF2B5EF4-FFF2-40B4-BE49-F238E27FC236}">
                <a16:creationId xmlns:a16="http://schemas.microsoft.com/office/drawing/2014/main" id="{2198FFB9-4B97-0A53-1F7D-895E4A9F845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tx1">
                    <a:lumMod val="50000"/>
                  </a:schemeClr>
                </a:solidFill>
              </a:rPr>
              <a:t>25</a:t>
            </a:fld>
            <a:endParaRPr dirty="0">
              <a:solidFill>
                <a:schemeClr val="tx1">
                  <a:lumMod val="50000"/>
                </a:schemeClr>
              </a:solidFill>
            </a:endParaRP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98167FB6-F251-DB30-7D3C-20ED9FB09C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2801" y="1475718"/>
            <a:ext cx="209550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B4C674D-5FA5-CE0F-323B-5C4D259EE47D}"/>
              </a:ext>
            </a:extLst>
          </p:cNvPr>
          <p:cNvSpPr txBox="1"/>
          <p:nvPr/>
        </p:nvSpPr>
        <p:spPr>
          <a:xfrm>
            <a:off x="4369203" y="1815132"/>
            <a:ext cx="438119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>
                <a:solidFill>
                  <a:schemeClr val="accent3">
                    <a:lumMod val="75000"/>
                  </a:schemeClr>
                </a:solidFill>
              </a:rPr>
              <a:t>Device specification</a:t>
            </a:r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:</a:t>
            </a:r>
          </a:p>
          <a:p>
            <a:endParaRPr lang="en-US" b="1" dirty="0">
              <a:solidFill>
                <a:schemeClr val="accent3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Brand: </a:t>
            </a:r>
            <a:r>
              <a:rPr lang="en-US" b="1" dirty="0">
                <a:solidFill>
                  <a:schemeClr val="tx1">
                    <a:lumMod val="50000"/>
                  </a:schemeClr>
                </a:solidFill>
              </a:rPr>
              <a:t>NSE</a:t>
            </a:r>
            <a:endParaRPr lang="en-US" b="1" dirty="0">
              <a:solidFill>
                <a:schemeClr val="accent3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Price: </a:t>
            </a:r>
            <a:r>
              <a:rPr lang="en-US" b="1" dirty="0">
                <a:solidFill>
                  <a:schemeClr val="tx1">
                    <a:lumMod val="50000"/>
                  </a:schemeClr>
                </a:solidFill>
              </a:rPr>
              <a:t>19,500 BDT</a:t>
            </a:r>
            <a:endParaRPr lang="en-US" b="1" dirty="0">
              <a:solidFill>
                <a:schemeClr val="accent3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Zones: </a:t>
            </a:r>
            <a:r>
              <a:rPr lang="en-US" b="1" dirty="0">
                <a:solidFill>
                  <a:schemeClr val="tx1">
                    <a:lumMod val="50000"/>
                  </a:schemeClr>
                </a:solidFill>
              </a:rPr>
              <a:t>4</a:t>
            </a:r>
            <a:endParaRPr lang="en-US" b="1" dirty="0">
              <a:solidFill>
                <a:schemeClr val="accent3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Type of control panel: </a:t>
            </a:r>
            <a:r>
              <a:rPr lang="en-US" b="1" dirty="0">
                <a:solidFill>
                  <a:schemeClr val="tx1">
                    <a:lumMod val="50000"/>
                  </a:schemeClr>
                </a:solidFill>
              </a:rPr>
              <a:t>Fire alarm control panel</a:t>
            </a:r>
            <a:endParaRPr lang="en-US" b="1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b="1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FA735B-7A3F-D4C3-CC1B-1BF06C4394F6}"/>
              </a:ext>
            </a:extLst>
          </p:cNvPr>
          <p:cNvSpPr txBox="1"/>
          <p:nvPr/>
        </p:nvSpPr>
        <p:spPr>
          <a:xfrm>
            <a:off x="1637485" y="4615236"/>
            <a:ext cx="6284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Link: https://www.bdstall.com/details/fire-alarm-control-panel-49482/</a:t>
            </a:r>
          </a:p>
        </p:txBody>
      </p:sp>
    </p:spTree>
    <p:extLst>
      <p:ext uri="{BB962C8B-B14F-4D97-AF65-F5344CB8AC3E}">
        <p14:creationId xmlns:p14="http://schemas.microsoft.com/office/powerpoint/2010/main" val="6454304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CFADCE31-C718-8DF2-5D5D-376E7564D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Various types of sprinkler:</a:t>
            </a:r>
          </a:p>
        </p:txBody>
      </p:sp>
      <p:sp>
        <p:nvSpPr>
          <p:cNvPr id="10" name="Google Shape;111;p16">
            <a:extLst>
              <a:ext uri="{FF2B5EF4-FFF2-40B4-BE49-F238E27FC236}">
                <a16:creationId xmlns:a16="http://schemas.microsoft.com/office/drawing/2014/main" id="{2198FFB9-4B97-0A53-1F7D-895E4A9F845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tx1">
                    <a:lumMod val="50000"/>
                  </a:schemeClr>
                </a:solidFill>
              </a:rPr>
              <a:t>26</a:t>
            </a:fld>
            <a:endParaRPr dirty="0">
              <a:solidFill>
                <a:schemeClr val="tx1">
                  <a:lumMod val="50000"/>
                </a:schemeClr>
              </a:solidFill>
            </a:endParaRP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95454FBD-10F8-DE2E-6C9A-BA9D10D2BE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0667" y="1513490"/>
            <a:ext cx="3519966" cy="3068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6AE2B03-FEBF-4B98-3BFC-3C0D7DD74E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5229" y="2003042"/>
            <a:ext cx="2162175" cy="1704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9668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CFADCE31-C718-8DF2-5D5D-376E7564D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Selection of sprinkler:</a:t>
            </a:r>
          </a:p>
        </p:txBody>
      </p:sp>
      <p:sp>
        <p:nvSpPr>
          <p:cNvPr id="10" name="Google Shape;111;p16">
            <a:extLst>
              <a:ext uri="{FF2B5EF4-FFF2-40B4-BE49-F238E27FC236}">
                <a16:creationId xmlns:a16="http://schemas.microsoft.com/office/drawing/2014/main" id="{2198FFB9-4B97-0A53-1F7D-895E4A9F845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tx1">
                    <a:lumMod val="50000"/>
                  </a:schemeClr>
                </a:solidFill>
              </a:rPr>
              <a:t>27</a:t>
            </a:fld>
            <a:endParaRPr dirty="0">
              <a:solidFill>
                <a:schemeClr val="tx1">
                  <a:lumMod val="50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136377-1B29-45AA-A6BE-B6658E8D11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1437" y="1525745"/>
            <a:ext cx="1943101" cy="2417579"/>
          </a:xfrm>
          <a:prstGeom prst="rect">
            <a:avLst/>
          </a:prstGeom>
        </p:spPr>
      </p:pic>
      <p:pic>
        <p:nvPicPr>
          <p:cNvPr id="10242" name="Picture 2">
            <a:extLst>
              <a:ext uri="{FF2B5EF4-FFF2-40B4-BE49-F238E27FC236}">
                <a16:creationId xmlns:a16="http://schemas.microsoft.com/office/drawing/2014/main" id="{E727A4CD-60A3-3576-2BBB-67811A22B4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6003" y="2734534"/>
            <a:ext cx="9525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36A5E03-CF07-24B7-AFB9-5FF68B2AD451}"/>
              </a:ext>
            </a:extLst>
          </p:cNvPr>
          <p:cNvSpPr txBox="1"/>
          <p:nvPr/>
        </p:nvSpPr>
        <p:spPr>
          <a:xfrm>
            <a:off x="5549465" y="1750478"/>
            <a:ext cx="341586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>
                <a:solidFill>
                  <a:schemeClr val="accent3">
                    <a:lumMod val="75000"/>
                  </a:schemeClr>
                </a:solidFill>
              </a:rPr>
              <a:t>Device specification</a:t>
            </a:r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:</a:t>
            </a:r>
          </a:p>
          <a:p>
            <a:endParaRPr lang="en-US" b="1" dirty="0">
              <a:solidFill>
                <a:schemeClr val="accent3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Automatic dry powder extinguisher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Price: </a:t>
            </a:r>
            <a:r>
              <a:rPr lang="en-US" b="1" dirty="0">
                <a:solidFill>
                  <a:schemeClr val="tx1">
                    <a:lumMod val="50000"/>
                  </a:schemeClr>
                </a:solidFill>
              </a:rPr>
              <a:t>3,500 BDT</a:t>
            </a:r>
            <a:endParaRPr lang="en-US" b="1" dirty="0">
              <a:solidFill>
                <a:schemeClr val="accent3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Operation temp: </a:t>
            </a:r>
            <a:r>
              <a:rPr lang="en-US" b="1" dirty="0">
                <a:solidFill>
                  <a:schemeClr val="tx1">
                    <a:lumMod val="50000"/>
                  </a:schemeClr>
                </a:solidFill>
              </a:rPr>
              <a:t>68</a:t>
            </a:r>
            <a:r>
              <a:rPr lang="en-US" b="1" dirty="0">
                <a:latin typeface="DengXian" panose="02010600030101010101" pitchFamily="2" charset="-122"/>
                <a:ea typeface="DengXian" panose="02010600030101010101" pitchFamily="2" charset="-122"/>
              </a:rPr>
              <a:t>°C </a:t>
            </a:r>
            <a:endParaRPr lang="en-US" b="1" dirty="0">
              <a:solidFill>
                <a:schemeClr val="tx1">
                  <a:lumMod val="50000"/>
                </a:schemeClr>
              </a:solidFill>
            </a:endParaRPr>
          </a:p>
          <a:p>
            <a:endParaRPr lang="en-US" b="1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EB109B-6ED1-7A50-D796-D274F11ED96C}"/>
              </a:ext>
            </a:extLst>
          </p:cNvPr>
          <p:cNvSpPr txBox="1"/>
          <p:nvPr/>
        </p:nvSpPr>
        <p:spPr>
          <a:xfrm>
            <a:off x="1637485" y="4615236"/>
            <a:ext cx="62842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Link: https://www.corporatestationbd.com/product/automatic-dry-powder-fire-extinguisher-bd//</a:t>
            </a:r>
          </a:p>
        </p:txBody>
      </p:sp>
    </p:spTree>
    <p:extLst>
      <p:ext uri="{BB962C8B-B14F-4D97-AF65-F5344CB8AC3E}">
        <p14:creationId xmlns:p14="http://schemas.microsoft.com/office/powerpoint/2010/main" val="7430254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CFADCE31-C718-8DF2-5D5D-376E7564D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Block diagram of smoke detector</a:t>
            </a:r>
          </a:p>
        </p:txBody>
      </p:sp>
      <p:sp>
        <p:nvSpPr>
          <p:cNvPr id="10" name="Google Shape;111;p16">
            <a:extLst>
              <a:ext uri="{FF2B5EF4-FFF2-40B4-BE49-F238E27FC236}">
                <a16:creationId xmlns:a16="http://schemas.microsoft.com/office/drawing/2014/main" id="{2198FFB9-4B97-0A53-1F7D-895E4A9F845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tx1">
                    <a:lumMod val="50000"/>
                  </a:schemeClr>
                </a:solidFill>
              </a:rPr>
              <a:t>28</a:t>
            </a:fld>
            <a:endParaRPr dirty="0">
              <a:solidFill>
                <a:schemeClr val="tx1">
                  <a:lumMod val="50000"/>
                </a:schemeClr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78316EA-26BF-4942-3F60-9F509BF970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0625" y="2371363"/>
            <a:ext cx="7536575" cy="1026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1542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CFADCE31-C718-8DF2-5D5D-376E7564D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Block diagram of suppression system</a:t>
            </a:r>
          </a:p>
        </p:txBody>
      </p:sp>
      <p:sp>
        <p:nvSpPr>
          <p:cNvPr id="10" name="Google Shape;111;p16">
            <a:extLst>
              <a:ext uri="{FF2B5EF4-FFF2-40B4-BE49-F238E27FC236}">
                <a16:creationId xmlns:a16="http://schemas.microsoft.com/office/drawing/2014/main" id="{2198FFB9-4B97-0A53-1F7D-895E4A9F845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tx1">
                    <a:lumMod val="50000"/>
                  </a:schemeClr>
                </a:solidFill>
              </a:rPr>
              <a:t>29</a:t>
            </a:fld>
            <a:endParaRPr dirty="0">
              <a:solidFill>
                <a:schemeClr val="tx1">
                  <a:lumMod val="50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D44819-9AFB-1732-D501-E30D8623F6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1731" y="1943100"/>
            <a:ext cx="6553200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0962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CFADCE31-C718-8DF2-5D5D-376E7564D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Objective</a:t>
            </a:r>
          </a:p>
        </p:txBody>
      </p:sp>
      <p:sp>
        <p:nvSpPr>
          <p:cNvPr id="10" name="Google Shape;111;p16">
            <a:extLst>
              <a:ext uri="{FF2B5EF4-FFF2-40B4-BE49-F238E27FC236}">
                <a16:creationId xmlns:a16="http://schemas.microsoft.com/office/drawing/2014/main" id="{2198FFB9-4B97-0A53-1F7D-895E4A9F845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tx1">
                    <a:lumMod val="50000"/>
                  </a:schemeClr>
                </a:solidFill>
              </a:rPr>
              <a:t>3</a:t>
            </a:fld>
            <a:endParaRPr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F2E141-E93F-5C31-CB8E-1C4699CEE490}"/>
              </a:ext>
            </a:extLst>
          </p:cNvPr>
          <p:cNvSpPr txBox="1"/>
          <p:nvPr/>
        </p:nvSpPr>
        <p:spPr>
          <a:xfrm>
            <a:off x="1279163" y="1860331"/>
            <a:ext cx="66425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We are to design a fire detection system that protects an 850 sq feet restaurant from fire hazards. </a:t>
            </a:r>
          </a:p>
        </p:txBody>
      </p:sp>
    </p:spTree>
    <p:extLst>
      <p:ext uri="{BB962C8B-B14F-4D97-AF65-F5344CB8AC3E}">
        <p14:creationId xmlns:p14="http://schemas.microsoft.com/office/powerpoint/2010/main" val="2422026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CFADCE31-C718-8DF2-5D5D-376E7564D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Block diagram of dry powder extinguisher </a:t>
            </a:r>
          </a:p>
        </p:txBody>
      </p:sp>
      <p:sp>
        <p:nvSpPr>
          <p:cNvPr id="10" name="Google Shape;111;p16">
            <a:extLst>
              <a:ext uri="{FF2B5EF4-FFF2-40B4-BE49-F238E27FC236}">
                <a16:creationId xmlns:a16="http://schemas.microsoft.com/office/drawing/2014/main" id="{2198FFB9-4B97-0A53-1F7D-895E4A9F845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tx1">
                    <a:lumMod val="50000"/>
                  </a:schemeClr>
                </a:solidFill>
              </a:rPr>
              <a:t>30</a:t>
            </a:fld>
            <a:endParaRPr dirty="0">
              <a:solidFill>
                <a:schemeClr val="tx1">
                  <a:lumMod val="50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B5601AE-F2B8-419C-85F9-527DC45BEC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8273" y="2182867"/>
            <a:ext cx="478155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4892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CFADCE31-C718-8DF2-5D5D-376E7564D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Block diagram of Manual call point</a:t>
            </a:r>
          </a:p>
        </p:txBody>
      </p:sp>
      <p:sp>
        <p:nvSpPr>
          <p:cNvPr id="10" name="Google Shape;111;p16">
            <a:extLst>
              <a:ext uri="{FF2B5EF4-FFF2-40B4-BE49-F238E27FC236}">
                <a16:creationId xmlns:a16="http://schemas.microsoft.com/office/drawing/2014/main" id="{2198FFB9-4B97-0A53-1F7D-895E4A9F845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tx1">
                    <a:lumMod val="50000"/>
                  </a:schemeClr>
                </a:solidFill>
              </a:rPr>
              <a:t>31</a:t>
            </a:fld>
            <a:endParaRPr dirty="0">
              <a:solidFill>
                <a:schemeClr val="tx1">
                  <a:lumMod val="50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5F21BF1-6AD5-79EA-4B8B-C5A7F11379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2560" y="2266128"/>
            <a:ext cx="4752975" cy="130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0894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CFADCE31-C718-8DF2-5D5D-376E7564D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Block diagram of fire detection and control system</a:t>
            </a:r>
          </a:p>
        </p:txBody>
      </p:sp>
      <p:sp>
        <p:nvSpPr>
          <p:cNvPr id="10" name="Google Shape;111;p16">
            <a:extLst>
              <a:ext uri="{FF2B5EF4-FFF2-40B4-BE49-F238E27FC236}">
                <a16:creationId xmlns:a16="http://schemas.microsoft.com/office/drawing/2014/main" id="{2198FFB9-4B97-0A53-1F7D-895E4A9F845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tx1">
                    <a:lumMod val="50000"/>
                  </a:schemeClr>
                </a:solidFill>
              </a:rPr>
              <a:t>32</a:t>
            </a:fld>
            <a:endParaRPr dirty="0">
              <a:solidFill>
                <a:schemeClr val="tx1">
                  <a:lumMod val="50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91C357-499B-ACFB-20D6-922C9BA911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6662" y="1546647"/>
            <a:ext cx="6054944" cy="2992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7085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CFADCE31-C718-8DF2-5D5D-376E7564D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Cost Calculation</a:t>
            </a:r>
          </a:p>
        </p:txBody>
      </p:sp>
      <p:sp>
        <p:nvSpPr>
          <p:cNvPr id="10" name="Google Shape;111;p16">
            <a:extLst>
              <a:ext uri="{FF2B5EF4-FFF2-40B4-BE49-F238E27FC236}">
                <a16:creationId xmlns:a16="http://schemas.microsoft.com/office/drawing/2014/main" id="{2198FFB9-4B97-0A53-1F7D-895E4A9F845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tx1">
                    <a:lumMod val="50000"/>
                  </a:schemeClr>
                </a:solidFill>
              </a:rPr>
              <a:t>33</a:t>
            </a:fld>
            <a:endParaRPr dirty="0">
              <a:solidFill>
                <a:schemeClr val="tx1">
                  <a:lumMod val="50000"/>
                </a:schemeClr>
              </a:solidFill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AB0533A4-337A-6FE6-60AB-84D4CF3665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3934986"/>
              </p:ext>
            </p:extLst>
          </p:nvPr>
        </p:nvGraphicFramePr>
        <p:xfrm>
          <a:off x="1828798" y="1324303"/>
          <a:ext cx="6092902" cy="3608991"/>
        </p:xfrm>
        <a:graphic>
          <a:graphicData uri="http://schemas.openxmlformats.org/drawingml/2006/table">
            <a:tbl>
              <a:tblPr firstRow="1" firstCol="1" bandRow="1">
                <a:tableStyleId>{918E7EF0-30BA-47A9-9E73-536E6FB35545}</a:tableStyleId>
              </a:tblPr>
              <a:tblGrid>
                <a:gridCol w="1782822">
                  <a:extLst>
                    <a:ext uri="{9D8B030D-6E8A-4147-A177-3AD203B41FA5}">
                      <a16:colId xmlns:a16="http://schemas.microsoft.com/office/drawing/2014/main" val="3729766820"/>
                    </a:ext>
                  </a:extLst>
                </a:gridCol>
                <a:gridCol w="1263628">
                  <a:extLst>
                    <a:ext uri="{9D8B030D-6E8A-4147-A177-3AD203B41FA5}">
                      <a16:colId xmlns:a16="http://schemas.microsoft.com/office/drawing/2014/main" val="3524579039"/>
                    </a:ext>
                  </a:extLst>
                </a:gridCol>
                <a:gridCol w="1523226">
                  <a:extLst>
                    <a:ext uri="{9D8B030D-6E8A-4147-A177-3AD203B41FA5}">
                      <a16:colId xmlns:a16="http://schemas.microsoft.com/office/drawing/2014/main" val="1099219172"/>
                    </a:ext>
                  </a:extLst>
                </a:gridCol>
                <a:gridCol w="1523226">
                  <a:extLst>
                    <a:ext uri="{9D8B030D-6E8A-4147-A177-3AD203B41FA5}">
                      <a16:colId xmlns:a16="http://schemas.microsoft.com/office/drawing/2014/main" val="968520584"/>
                    </a:ext>
                  </a:extLst>
                </a:gridCol>
              </a:tblGrid>
              <a:tr h="20725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</a:rPr>
                        <a:t>Equipment</a:t>
                      </a:r>
                      <a:endParaRPr lang="en-US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</a:rPr>
                        <a:t>Price in BDT</a:t>
                      </a:r>
                      <a:endParaRPr lang="en-US" sz="12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</a:rPr>
                        <a:t>Quantity</a:t>
                      </a:r>
                      <a:endParaRPr lang="en-US" sz="12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</a:rPr>
                        <a:t>Cost</a:t>
                      </a:r>
                      <a:endParaRPr lang="en-US" sz="12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77671542"/>
                  </a:ext>
                </a:extLst>
              </a:tr>
              <a:tr h="20725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</a:rPr>
                        <a:t>Smoke Detector</a:t>
                      </a:r>
                      <a:endParaRPr lang="en-US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</a:rPr>
                        <a:t>1,140</a:t>
                      </a:r>
                      <a:endParaRPr lang="en-US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</a:rPr>
                        <a:t>4</a:t>
                      </a:r>
                      <a:endParaRPr lang="en-US" sz="12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</a:rPr>
                        <a:t>4,560</a:t>
                      </a:r>
                      <a:endParaRPr lang="en-US" sz="12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20062968"/>
                  </a:ext>
                </a:extLst>
              </a:tr>
              <a:tr h="42878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</a:rPr>
                        <a:t>Fire Extinguisher (K Type)</a:t>
                      </a:r>
                      <a:endParaRPr lang="en-US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</a:rPr>
                        <a:t>12,504</a:t>
                      </a:r>
                      <a:endParaRPr lang="en-US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</a:rPr>
                        <a:t>1</a:t>
                      </a:r>
                      <a:endParaRPr lang="en-US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</a:rPr>
                        <a:t>12,504</a:t>
                      </a:r>
                      <a:endParaRPr lang="en-US" sz="12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83031660"/>
                  </a:ext>
                </a:extLst>
              </a:tr>
              <a:tr h="42878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</a:rPr>
                        <a:t>Fire Extinguisher Regular</a:t>
                      </a:r>
                      <a:endParaRPr lang="en-US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</a:rPr>
                        <a:t>2,700</a:t>
                      </a:r>
                      <a:endParaRPr lang="en-US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</a:rPr>
                        <a:t>4</a:t>
                      </a:r>
                      <a:endParaRPr lang="en-US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</a:rPr>
                        <a:t>10,800</a:t>
                      </a:r>
                      <a:endParaRPr lang="en-US" sz="12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53302303"/>
                  </a:ext>
                </a:extLst>
              </a:tr>
              <a:tr h="42878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</a:rPr>
                        <a:t>Heat detection Cable</a:t>
                      </a:r>
                      <a:endParaRPr lang="en-US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</a:rPr>
                        <a:t>(6$)570</a:t>
                      </a:r>
                      <a:endParaRPr lang="en-US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</a:rPr>
                        <a:t>1</a:t>
                      </a:r>
                      <a:endParaRPr lang="en-US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</a:rPr>
                        <a:t>570</a:t>
                      </a:r>
                      <a:endParaRPr lang="en-US" sz="12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45311910"/>
                  </a:ext>
                </a:extLst>
              </a:tr>
              <a:tr h="42878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</a:rPr>
                        <a:t>Fire Suppression Nozzle</a:t>
                      </a:r>
                      <a:endParaRPr lang="en-US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</a:rPr>
                        <a:t>(2.3$)218</a:t>
                      </a:r>
                      <a:endParaRPr lang="en-US" sz="12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</a:rPr>
                        <a:t>3</a:t>
                      </a:r>
                      <a:endParaRPr lang="en-US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</a:rPr>
                        <a:t>654</a:t>
                      </a:r>
                      <a:endParaRPr lang="en-US" sz="12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00945156"/>
                  </a:ext>
                </a:extLst>
              </a:tr>
              <a:tr h="20725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</a:rPr>
                        <a:t>Manual Call Device</a:t>
                      </a:r>
                      <a:endParaRPr lang="en-US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</a:rPr>
                        <a:t>2,300</a:t>
                      </a:r>
                      <a:endParaRPr lang="en-US" sz="12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</a:rPr>
                        <a:t>2</a:t>
                      </a:r>
                      <a:endParaRPr lang="en-US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</a:rPr>
                        <a:t>4,600</a:t>
                      </a:r>
                      <a:endParaRPr lang="en-US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28008267"/>
                  </a:ext>
                </a:extLst>
              </a:tr>
              <a:tr h="20725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</a:rPr>
                        <a:t>Alarm System</a:t>
                      </a:r>
                      <a:endParaRPr lang="en-US" sz="12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</a:rPr>
                        <a:t>1,139</a:t>
                      </a:r>
                      <a:endParaRPr lang="en-US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</a:rPr>
                        <a:t>1</a:t>
                      </a:r>
                      <a:endParaRPr lang="en-US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</a:rPr>
                        <a:t>1,139</a:t>
                      </a:r>
                      <a:endParaRPr lang="en-US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85083114"/>
                  </a:ext>
                </a:extLst>
              </a:tr>
              <a:tr h="42878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</a:rPr>
                        <a:t>Control Panel (Conventional)</a:t>
                      </a:r>
                      <a:endParaRPr lang="en-US" sz="12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</a:rPr>
                        <a:t>19,500</a:t>
                      </a:r>
                      <a:endParaRPr lang="en-US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</a:rPr>
                        <a:t>1</a:t>
                      </a:r>
                      <a:endParaRPr lang="en-US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</a:rPr>
                        <a:t>19,500</a:t>
                      </a:r>
                      <a:endParaRPr lang="en-US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37704196"/>
                  </a:ext>
                </a:extLst>
              </a:tr>
              <a:tr h="42878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</a:rPr>
                        <a:t>Automatic Fire Suppression </a:t>
                      </a:r>
                      <a:endParaRPr lang="en-US" sz="12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</a:rPr>
                        <a:t>3,600</a:t>
                      </a:r>
                      <a:endParaRPr lang="en-US" sz="12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</a:rPr>
                        <a:t>1</a:t>
                      </a:r>
                      <a:endParaRPr lang="en-US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</a:rPr>
                        <a:t>3,600</a:t>
                      </a:r>
                      <a:endParaRPr lang="en-US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77744253"/>
                  </a:ext>
                </a:extLst>
              </a:tr>
              <a:tr h="20725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</a:rPr>
                        <a:t>Total</a:t>
                      </a:r>
                      <a:endParaRPr lang="en-US" sz="12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</a:rPr>
                        <a:t>-</a:t>
                      </a:r>
                      <a:endParaRPr lang="en-US" sz="12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</a:rPr>
                        <a:t>-</a:t>
                      </a:r>
                      <a:endParaRPr lang="en-US" sz="12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</a:rPr>
                        <a:t>57,927</a:t>
                      </a:r>
                      <a:endParaRPr lang="en-US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798061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921988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D966"/>
            </a:gs>
            <a:gs pos="100000">
              <a:srgbClr val="FF990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" name="Google Shape;1495;p52"/>
          <p:cNvSpPr txBox="1">
            <a:spLocks noGrp="1"/>
          </p:cNvSpPr>
          <p:nvPr>
            <p:ph type="sldNum" idx="12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tx1">
                    <a:lumMod val="50000"/>
                  </a:schemeClr>
                </a:solidFill>
              </a:rPr>
              <a:t>34</a:t>
            </a:fld>
            <a:endParaRPr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4B6C2F-304B-1E8B-CAB6-25DAC5E03D9E}"/>
              </a:ext>
            </a:extLst>
          </p:cNvPr>
          <p:cNvSpPr txBox="1"/>
          <p:nvPr/>
        </p:nvSpPr>
        <p:spPr>
          <a:xfrm>
            <a:off x="819806" y="1744717"/>
            <a:ext cx="634824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lumMod val="50000"/>
                  </a:schemeClr>
                </a:solidFill>
                <a:latin typeface="Barlow" panose="00000500000000000000" pitchFamily="2" charset="0"/>
              </a:rPr>
              <a:t>Thank You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CFADCE31-C718-8DF2-5D5D-376E7564D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Floor Plan</a:t>
            </a:r>
          </a:p>
        </p:txBody>
      </p:sp>
      <p:sp>
        <p:nvSpPr>
          <p:cNvPr id="10" name="Google Shape;111;p16">
            <a:extLst>
              <a:ext uri="{FF2B5EF4-FFF2-40B4-BE49-F238E27FC236}">
                <a16:creationId xmlns:a16="http://schemas.microsoft.com/office/drawing/2014/main" id="{2198FFB9-4B97-0A53-1F7D-895E4A9F845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tx1">
                    <a:lumMod val="50000"/>
                  </a:schemeClr>
                </a:solidFill>
              </a:rPr>
              <a:t>4</a:t>
            </a:fld>
            <a:endParaRPr dirty="0">
              <a:solidFill>
                <a:schemeClr val="tx1">
                  <a:lumMod val="50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870AA47-5A1E-CFDD-91F5-897B8B9700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2377" y="1326107"/>
            <a:ext cx="4719146" cy="3423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3574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CFADCE31-C718-8DF2-5D5D-376E7564D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Fire protection zones</a:t>
            </a:r>
          </a:p>
        </p:txBody>
      </p:sp>
      <p:sp>
        <p:nvSpPr>
          <p:cNvPr id="10" name="Google Shape;111;p16">
            <a:extLst>
              <a:ext uri="{FF2B5EF4-FFF2-40B4-BE49-F238E27FC236}">
                <a16:creationId xmlns:a16="http://schemas.microsoft.com/office/drawing/2014/main" id="{2198FFB9-4B97-0A53-1F7D-895E4A9F845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tx1">
                    <a:lumMod val="50000"/>
                  </a:schemeClr>
                </a:solidFill>
              </a:rPr>
              <a:t>5</a:t>
            </a:fld>
            <a:endParaRPr dirty="0">
              <a:solidFill>
                <a:schemeClr val="tx1">
                  <a:lumMod val="50000"/>
                </a:schemeClr>
              </a:solidFill>
            </a:endParaRP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DF1B33C2-0230-FB23-4E44-91E2BD0BB4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7779" y="1290064"/>
            <a:ext cx="5528441" cy="3710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3989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CFADCE31-C718-8DF2-5D5D-376E7564D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Fire detection and protection system</a:t>
            </a:r>
          </a:p>
        </p:txBody>
      </p:sp>
      <p:sp>
        <p:nvSpPr>
          <p:cNvPr id="10" name="Google Shape;111;p16">
            <a:extLst>
              <a:ext uri="{FF2B5EF4-FFF2-40B4-BE49-F238E27FC236}">
                <a16:creationId xmlns:a16="http://schemas.microsoft.com/office/drawing/2014/main" id="{2198FFB9-4B97-0A53-1F7D-895E4A9F845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tx1">
                    <a:lumMod val="50000"/>
                  </a:schemeClr>
                </a:solidFill>
              </a:rPr>
              <a:t>6</a:t>
            </a:fld>
            <a:endParaRPr dirty="0">
              <a:solidFill>
                <a:schemeClr val="tx1">
                  <a:lumMod val="50000"/>
                </a:schemeClr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019117E-E8E3-0124-D772-F6C81404E9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6744" y="1436744"/>
            <a:ext cx="5060193" cy="3313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8822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CFADCE31-C718-8DF2-5D5D-376E7564D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Legends</a:t>
            </a:r>
          </a:p>
        </p:txBody>
      </p:sp>
      <p:sp>
        <p:nvSpPr>
          <p:cNvPr id="10" name="Google Shape;111;p16">
            <a:extLst>
              <a:ext uri="{FF2B5EF4-FFF2-40B4-BE49-F238E27FC236}">
                <a16:creationId xmlns:a16="http://schemas.microsoft.com/office/drawing/2014/main" id="{2198FFB9-4B97-0A53-1F7D-895E4A9F845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tx1">
                    <a:lumMod val="50000"/>
                  </a:schemeClr>
                </a:solidFill>
              </a:rPr>
              <a:t>7</a:t>
            </a:fld>
            <a:endParaRPr dirty="0">
              <a:solidFill>
                <a:schemeClr val="tx1">
                  <a:lumMod val="50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E58592-BE0C-22D7-8356-C42DAD602F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1903" y="1538224"/>
            <a:ext cx="2790383" cy="305676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FF325C3-0A35-9A91-A206-D06C62597F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0953" y="1538224"/>
            <a:ext cx="2279399" cy="3301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7435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CFADCE31-C718-8DF2-5D5D-376E7564D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Various types of detection devices</a:t>
            </a:r>
          </a:p>
        </p:txBody>
      </p:sp>
      <p:sp>
        <p:nvSpPr>
          <p:cNvPr id="10" name="Google Shape;111;p16">
            <a:extLst>
              <a:ext uri="{FF2B5EF4-FFF2-40B4-BE49-F238E27FC236}">
                <a16:creationId xmlns:a16="http://schemas.microsoft.com/office/drawing/2014/main" id="{2198FFB9-4B97-0A53-1F7D-895E4A9F845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tx1">
                    <a:lumMod val="50000"/>
                  </a:schemeClr>
                </a:solidFill>
              </a:rPr>
              <a:t>8</a:t>
            </a:fld>
            <a:endParaRPr dirty="0">
              <a:solidFill>
                <a:schemeClr val="tx1">
                  <a:lumMod val="50000"/>
                </a:schemeClr>
              </a:solidFill>
            </a:endParaRPr>
          </a:p>
        </p:txBody>
      </p:sp>
      <p:pic>
        <p:nvPicPr>
          <p:cNvPr id="2" name="Picture 6" descr="Protectowire">
            <a:extLst>
              <a:ext uri="{FF2B5EF4-FFF2-40B4-BE49-F238E27FC236}">
                <a16:creationId xmlns:a16="http://schemas.microsoft.com/office/drawing/2014/main" id="{8722C91A-FE91-9F7D-AE09-DC2B274CEC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2812" y="1722214"/>
            <a:ext cx="3696687" cy="2218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7B495053-0CF0-001D-4949-270AB76DE5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6514" y="1989079"/>
            <a:ext cx="1684283" cy="1684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67341EA-B3D9-EA66-103C-136A30A8C8A0}"/>
              </a:ext>
            </a:extLst>
          </p:cNvPr>
          <p:cNvSpPr txBox="1"/>
          <p:nvPr/>
        </p:nvSpPr>
        <p:spPr>
          <a:xfrm>
            <a:off x="6175482" y="3632449"/>
            <a:ext cx="13663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Heat detector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7B105D-6D8B-3914-25A8-1ABEE7848FB3}"/>
              </a:ext>
            </a:extLst>
          </p:cNvPr>
          <p:cNvSpPr txBox="1"/>
          <p:nvPr/>
        </p:nvSpPr>
        <p:spPr>
          <a:xfrm>
            <a:off x="2670940" y="3696087"/>
            <a:ext cx="33002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Linear heat detection wire</a:t>
            </a:r>
          </a:p>
        </p:txBody>
      </p:sp>
    </p:spTree>
    <p:extLst>
      <p:ext uri="{BB962C8B-B14F-4D97-AF65-F5344CB8AC3E}">
        <p14:creationId xmlns:p14="http://schemas.microsoft.com/office/powerpoint/2010/main" val="8890573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CFADCE31-C718-8DF2-5D5D-376E7564D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Various types of detection devices</a:t>
            </a:r>
          </a:p>
        </p:txBody>
      </p:sp>
      <p:sp>
        <p:nvSpPr>
          <p:cNvPr id="10" name="Google Shape;111;p16">
            <a:extLst>
              <a:ext uri="{FF2B5EF4-FFF2-40B4-BE49-F238E27FC236}">
                <a16:creationId xmlns:a16="http://schemas.microsoft.com/office/drawing/2014/main" id="{2198FFB9-4B97-0A53-1F7D-895E4A9F845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tx1">
                    <a:lumMod val="50000"/>
                  </a:schemeClr>
                </a:solidFill>
              </a:rPr>
              <a:t>9</a:t>
            </a:fld>
            <a:endParaRPr dirty="0">
              <a:solidFill>
                <a:schemeClr val="tx1">
                  <a:lumMod val="50000"/>
                </a:schemeClr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11528AF-ABA3-E374-0000-B6BF761C1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5197" y="2268920"/>
            <a:ext cx="1621877" cy="1621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0308AF7-3F5B-D262-59B8-B444977BF8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7630" y="2240673"/>
            <a:ext cx="1476509" cy="142875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D4EA605-6887-6EDF-EDD1-D0E9609A557F}"/>
              </a:ext>
            </a:extLst>
          </p:cNvPr>
          <p:cNvSpPr txBox="1"/>
          <p:nvPr/>
        </p:nvSpPr>
        <p:spPr>
          <a:xfrm>
            <a:off x="4481178" y="3697671"/>
            <a:ext cx="15299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Smoke detector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4CC560-CCC7-1EDF-00A0-D0F2A269122D}"/>
              </a:ext>
            </a:extLst>
          </p:cNvPr>
          <p:cNvSpPr txBox="1"/>
          <p:nvPr/>
        </p:nvSpPr>
        <p:spPr>
          <a:xfrm>
            <a:off x="6816904" y="3708661"/>
            <a:ext cx="16979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Gas leakage detector</a:t>
            </a:r>
          </a:p>
        </p:txBody>
      </p:sp>
      <p:pic>
        <p:nvPicPr>
          <p:cNvPr id="11" name="Picture 4" descr="DSC PG8913 Carbon monoxide detector via radio">
            <a:extLst>
              <a:ext uri="{FF2B5EF4-FFF2-40B4-BE49-F238E27FC236}">
                <a16:creationId xmlns:a16="http://schemas.microsoft.com/office/drawing/2014/main" id="{F0056084-7901-03C3-C99E-111A293A44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7205" y="2247892"/>
            <a:ext cx="1607437" cy="1607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7004C34-2A8A-5079-EABB-6081FC19A2DC}"/>
              </a:ext>
            </a:extLst>
          </p:cNvPr>
          <p:cNvSpPr txBox="1"/>
          <p:nvPr/>
        </p:nvSpPr>
        <p:spPr>
          <a:xfrm>
            <a:off x="2019277" y="3727228"/>
            <a:ext cx="149119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Carbon monoxide detector</a:t>
            </a:r>
          </a:p>
        </p:txBody>
      </p:sp>
    </p:spTree>
    <p:extLst>
      <p:ext uri="{BB962C8B-B14F-4D97-AF65-F5344CB8AC3E}">
        <p14:creationId xmlns:p14="http://schemas.microsoft.com/office/powerpoint/2010/main" val="654048887"/>
      </p:ext>
    </p:extLst>
  </p:cSld>
  <p:clrMapOvr>
    <a:masterClrMapping/>
  </p:clrMapOvr>
</p:sld>
</file>

<file path=ppt/theme/theme1.xml><?xml version="1.0" encoding="utf-8"?>
<a:theme xmlns:a="http://schemas.openxmlformats.org/drawingml/2006/main" name="Basset template">
  <a:themeElements>
    <a:clrScheme name="Custom 347">
      <a:dk1>
        <a:srgbClr val="434343"/>
      </a:dk1>
      <a:lt1>
        <a:srgbClr val="FFFFFF"/>
      </a:lt1>
      <a:dk2>
        <a:srgbClr val="D9D9D9"/>
      </a:dk2>
      <a:lt2>
        <a:srgbClr val="F1F1F1"/>
      </a:lt2>
      <a:accent1>
        <a:srgbClr val="FFB000"/>
      </a:accent1>
      <a:accent2>
        <a:srgbClr val="FFE19E"/>
      </a:accent2>
      <a:accent3>
        <a:srgbClr val="6D9EEB"/>
      </a:accent3>
      <a:accent4>
        <a:srgbClr val="C9DAF8"/>
      </a:accent4>
      <a:accent5>
        <a:srgbClr val="93C47D"/>
      </a:accent5>
      <a:accent6>
        <a:srgbClr val="D9EAD3"/>
      </a:accent6>
      <a:hlink>
        <a:srgbClr val="FF9900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E99A0915EABC54DAAB4834C59C7C942" ma:contentTypeVersion="6" ma:contentTypeDescription="Create a new document." ma:contentTypeScope="" ma:versionID="d2695a1e8abb80350ab2964e3dab1f3c">
  <xsd:schema xmlns:xsd="http://www.w3.org/2001/XMLSchema" xmlns:xs="http://www.w3.org/2001/XMLSchema" xmlns:p="http://schemas.microsoft.com/office/2006/metadata/properties" xmlns:ns3="e2d787da-0065-4c25-843e-65bd067e5e59" targetNamespace="http://schemas.microsoft.com/office/2006/metadata/properties" ma:root="true" ma:fieldsID="3a91d2a0c31924f29eb4e308ba424683" ns3:_="">
    <xsd:import namespace="e2d787da-0065-4c25-843e-65bd067e5e59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2d787da-0065-4c25-843e-65bd067e5e5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6388ED3-4C97-4F98-9B22-06B2C62DE3C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02AECF6-81C3-4E4D-8D4F-DEA1F0C6397D}">
  <ds:schemaRefs>
    <ds:schemaRef ds:uri="http://purl.org/dc/terms/"/>
    <ds:schemaRef ds:uri="http://purl.org/dc/elements/1.1/"/>
    <ds:schemaRef ds:uri="http://schemas.openxmlformats.org/package/2006/metadata/core-properties"/>
    <ds:schemaRef ds:uri="http://purl.org/dc/dcmitype/"/>
    <ds:schemaRef ds:uri="e2d787da-0065-4c25-843e-65bd067e5e59"/>
    <ds:schemaRef ds:uri="http://schemas.microsoft.com/office/2006/documentManagement/types"/>
    <ds:schemaRef ds:uri="http://schemas.microsoft.com/office/2006/metadata/properties"/>
    <ds:schemaRef ds:uri="http://www.w3.org/XML/1998/namespace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F73BF31B-EAC4-4925-A65A-511069CF78E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2d787da-0065-4c25-843e-65bd067e5e5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888</TotalTime>
  <Words>860</Words>
  <Application>Microsoft Office PowerPoint</Application>
  <PresentationFormat>On-screen Show (16:9)</PresentationFormat>
  <Paragraphs>222</Paragraphs>
  <Slides>34</Slides>
  <Notes>34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5" baseType="lpstr">
      <vt:lpstr>Basset template</vt:lpstr>
      <vt:lpstr>Design a fire detection and Protection system for a single storied 850 sq ft restaurent.  EEE-300: Electrical Service Design Section-01</vt:lpstr>
      <vt:lpstr>Group-05</vt:lpstr>
      <vt:lpstr>Objective</vt:lpstr>
      <vt:lpstr>Floor Plan</vt:lpstr>
      <vt:lpstr>Fire protection zones</vt:lpstr>
      <vt:lpstr>Fire detection and protection system</vt:lpstr>
      <vt:lpstr>Legends</vt:lpstr>
      <vt:lpstr>Various types of detection devices</vt:lpstr>
      <vt:lpstr>Various types of detection devices</vt:lpstr>
      <vt:lpstr>Various types of detection devices</vt:lpstr>
      <vt:lpstr>Chosen smoke detector</vt:lpstr>
      <vt:lpstr>Calculation for smoke detector</vt:lpstr>
      <vt:lpstr>Calculation for smoke detector</vt:lpstr>
      <vt:lpstr>Calculation for smoke detector</vt:lpstr>
      <vt:lpstr>Fire suppression system: </vt:lpstr>
      <vt:lpstr>Protection equipment's for suppression system:</vt:lpstr>
      <vt:lpstr>Protection equipment's for suppression system:</vt:lpstr>
      <vt:lpstr>Selection of fire extinguisher </vt:lpstr>
      <vt:lpstr>Protection equipment's for suppression system:</vt:lpstr>
      <vt:lpstr>Protection equipment's for suppression system:</vt:lpstr>
      <vt:lpstr>Protection equipment's for suppression system:</vt:lpstr>
      <vt:lpstr>Fire Alarms</vt:lpstr>
      <vt:lpstr>Selection of fire alarm</vt:lpstr>
      <vt:lpstr>Various types of control panel</vt:lpstr>
      <vt:lpstr>Selection of control panel</vt:lpstr>
      <vt:lpstr>Various types of sprinkler:</vt:lpstr>
      <vt:lpstr>Selection of sprinkler:</vt:lpstr>
      <vt:lpstr>Block diagram of smoke detector</vt:lpstr>
      <vt:lpstr>Block diagram of suppression system</vt:lpstr>
      <vt:lpstr>Block diagram of dry powder extinguisher </vt:lpstr>
      <vt:lpstr>Block diagram of Manual call point</vt:lpstr>
      <vt:lpstr>Block diagram of fire detection and control system</vt:lpstr>
      <vt:lpstr>Cost Calculation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 a fire detection and Protection system for a single storied 850 sq ft restaurent.</dc:title>
  <cp:lastModifiedBy>Ibn Zoha Sayad</cp:lastModifiedBy>
  <cp:revision>115</cp:revision>
  <dcterms:modified xsi:type="dcterms:W3CDTF">2022-09-05T20:19:43Z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0x0101009E99A0915EABC54DAAB4834C59C7C942</vt:lpwstr>
  </property>
</Properties>
</file>